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77" r:id="rId5"/>
    <p:sldId id="260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7" r:id="rId14"/>
    <p:sldId id="288" r:id="rId15"/>
    <p:sldId id="290" r:id="rId16"/>
    <p:sldId id="291" r:id="rId17"/>
    <p:sldId id="293" r:id="rId18"/>
    <p:sldId id="294" r:id="rId19"/>
    <p:sldId id="292" r:id="rId2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13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9557" y="471296"/>
            <a:ext cx="8704884" cy="422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7402" y="2836265"/>
            <a:ext cx="8029194" cy="3547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reservations@solbeachhousephuquoc.net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689167" y="2243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Faca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object 3"/>
          <p:cNvSpPr/>
          <p:nvPr/>
        </p:nvSpPr>
        <p:spPr>
          <a:xfrm>
            <a:off x="685800" y="0"/>
            <a:ext cx="1370982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"/>
          <p:cNvSpPr/>
          <p:nvPr/>
        </p:nvSpPr>
        <p:spPr>
          <a:xfrm>
            <a:off x="4572000" y="4267200"/>
            <a:ext cx="4267200" cy="533400"/>
          </a:xfrm>
          <a:custGeom>
            <a:avLst/>
            <a:gdLst/>
            <a:ahLst/>
            <a:cxnLst/>
            <a:rect l="l" t="t" r="r" b="b"/>
            <a:pathLst>
              <a:path w="4800600" h="608330">
                <a:moveTo>
                  <a:pt x="0" y="607941"/>
                </a:moveTo>
                <a:lnTo>
                  <a:pt x="4800599" y="607941"/>
                </a:lnTo>
                <a:lnTo>
                  <a:pt x="4800599" y="0"/>
                </a:lnTo>
                <a:lnTo>
                  <a:pt x="0" y="0"/>
                </a:lnTo>
                <a:lnTo>
                  <a:pt x="0" y="607941"/>
                </a:lnTo>
                <a:close/>
              </a:path>
            </a:pathLst>
          </a:custGeom>
          <a:solidFill>
            <a:srgbClr val="14C6B8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"/>
          <p:cNvSpPr/>
          <p:nvPr/>
        </p:nvSpPr>
        <p:spPr>
          <a:xfrm>
            <a:off x="4572000" y="4876800"/>
            <a:ext cx="4267200" cy="1447800"/>
          </a:xfrm>
          <a:custGeom>
            <a:avLst/>
            <a:gdLst/>
            <a:ahLst/>
            <a:cxnLst/>
            <a:rect l="l" t="t" r="r" b="b"/>
            <a:pathLst>
              <a:path w="4800600" h="1620520">
                <a:moveTo>
                  <a:pt x="0" y="1620431"/>
                </a:moveTo>
                <a:lnTo>
                  <a:pt x="4800599" y="1620431"/>
                </a:lnTo>
                <a:lnTo>
                  <a:pt x="4800599" y="0"/>
                </a:lnTo>
                <a:lnTo>
                  <a:pt x="0" y="0"/>
                </a:lnTo>
                <a:lnTo>
                  <a:pt x="0" y="1620431"/>
                </a:lnTo>
                <a:close/>
              </a:path>
            </a:pathLst>
          </a:custGeom>
          <a:solidFill>
            <a:srgbClr val="14C6B8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/>
          <p:cNvSpPr txBox="1">
            <a:spLocks/>
          </p:cNvSpPr>
          <p:nvPr/>
        </p:nvSpPr>
        <p:spPr>
          <a:xfrm>
            <a:off x="4648200" y="4343400"/>
            <a:ext cx="419100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200" b="1" spc="-5" dirty="0">
                <a:solidFill>
                  <a:schemeClr val="bg1"/>
                </a:solidFill>
                <a:latin typeface="Arial"/>
                <a:cs typeface="Arial"/>
              </a:rPr>
              <a:t>YOUR HOUSE ON THE</a:t>
            </a:r>
            <a:r>
              <a:rPr lang="en-US" sz="2200" b="1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Arial"/>
                <a:cs typeface="Arial"/>
              </a:rPr>
              <a:t>BEACH</a:t>
            </a:r>
          </a:p>
        </p:txBody>
      </p:sp>
      <p:sp>
        <p:nvSpPr>
          <p:cNvPr id="19" name="object 4"/>
          <p:cNvSpPr txBox="1"/>
          <p:nvPr/>
        </p:nvSpPr>
        <p:spPr>
          <a:xfrm>
            <a:off x="4953000" y="4876800"/>
            <a:ext cx="3505200" cy="1433736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065" marR="5080" algn="ctr">
              <a:lnSpc>
                <a:spcPct val="119600"/>
              </a:lnSpc>
              <a:spcBef>
                <a:spcPts val="30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Homely And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Fresh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Décor 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Mediterranean</a:t>
            </a:r>
            <a:r>
              <a:rPr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Architecture  Liberating</a:t>
            </a:r>
            <a:r>
              <a:rPr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Atmosphere</a:t>
            </a:r>
            <a:endParaRPr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By Melia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Hotels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International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563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Suite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763000" cy="6094371"/>
          </a:xfrm>
          <a:prstGeom prst="rect">
            <a:avLst/>
          </a:prstGeom>
        </p:spPr>
      </p:pic>
      <p:sp>
        <p:nvSpPr>
          <p:cNvPr id="12" name="object 3"/>
          <p:cNvSpPr/>
          <p:nvPr/>
        </p:nvSpPr>
        <p:spPr>
          <a:xfrm>
            <a:off x="-17548" y="304800"/>
            <a:ext cx="6031266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152400" y="381000"/>
            <a:ext cx="57150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EXTRA BEACH HOUSE JUNIOR SUITE</a:t>
            </a:r>
          </a:p>
        </p:txBody>
      </p:sp>
      <p:sp>
        <p:nvSpPr>
          <p:cNvPr id="14" name="object 8"/>
          <p:cNvSpPr/>
          <p:nvPr/>
        </p:nvSpPr>
        <p:spPr>
          <a:xfrm>
            <a:off x="457200" y="5181600"/>
            <a:ext cx="3843654" cy="1182370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9"/>
          <p:cNvSpPr txBox="1"/>
          <p:nvPr/>
        </p:nvSpPr>
        <p:spPr>
          <a:xfrm>
            <a:off x="609600" y="5334000"/>
            <a:ext cx="3505200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13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130"/>
              </a:lnSpc>
              <a:buChar char="•"/>
              <a:tabLst>
                <a:tab pos="297815" algn="l"/>
                <a:tab pos="298450" algn="l"/>
              </a:tabLst>
            </a:pPr>
            <a:r>
              <a:rPr sz="1800" b="1" u="sng" dirty="0">
                <a:solidFill>
                  <a:srgbClr val="FFFFFF"/>
                </a:solidFill>
                <a:latin typeface="Arial"/>
                <a:cs typeface="Arial"/>
              </a:rPr>
              <a:t>Room size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108 - 124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m2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1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Garden 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37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152400" y="381000"/>
            <a:ext cx="57150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EXTRA BEACH HOUSE JUNIO SUITE</a:t>
            </a:r>
          </a:p>
        </p:txBody>
      </p:sp>
      <p:sp>
        <p:nvSpPr>
          <p:cNvPr id="19" name="object 9"/>
          <p:cNvSpPr txBox="1"/>
          <p:nvPr/>
        </p:nvSpPr>
        <p:spPr>
          <a:xfrm>
            <a:off x="609600" y="5334000"/>
            <a:ext cx="3505200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13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130"/>
              </a:lnSpc>
              <a:buChar char="•"/>
              <a:tabLst>
                <a:tab pos="297815" algn="l"/>
                <a:tab pos="298450" algn="l"/>
              </a:tabLst>
            </a:pPr>
            <a:r>
              <a:rPr sz="1800" b="1" u="sng" dirty="0">
                <a:solidFill>
                  <a:srgbClr val="FFFFFF"/>
                </a:solidFill>
                <a:latin typeface="Arial"/>
                <a:cs typeface="Arial"/>
              </a:rPr>
              <a:t>Room size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108 - 124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m2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1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Garden 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2"/>
          <p:cNvSpPr/>
          <p:nvPr/>
        </p:nvSpPr>
        <p:spPr>
          <a:xfrm>
            <a:off x="1" y="0"/>
            <a:ext cx="9144000" cy="6852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/>
          <p:cNvSpPr/>
          <p:nvPr/>
        </p:nvSpPr>
        <p:spPr>
          <a:xfrm>
            <a:off x="0" y="457200"/>
            <a:ext cx="4360948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 txBox="1">
            <a:spLocks/>
          </p:cNvSpPr>
          <p:nvPr/>
        </p:nvSpPr>
        <p:spPr>
          <a:xfrm>
            <a:off x="228600" y="533400"/>
            <a:ext cx="39624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DINING EXPERIENCES</a:t>
            </a:r>
          </a:p>
        </p:txBody>
      </p:sp>
      <p:sp>
        <p:nvSpPr>
          <p:cNvPr id="18" name="object 3"/>
          <p:cNvSpPr/>
          <p:nvPr/>
        </p:nvSpPr>
        <p:spPr>
          <a:xfrm>
            <a:off x="990600" y="5334000"/>
            <a:ext cx="7391400" cy="685800"/>
          </a:xfrm>
          <a:custGeom>
            <a:avLst/>
            <a:gdLst/>
            <a:ahLst/>
            <a:cxnLst/>
            <a:rect l="l" t="t" r="r" b="b"/>
            <a:pathLst>
              <a:path w="6644640" h="1524000">
                <a:moveTo>
                  <a:pt x="0" y="1524000"/>
                </a:moveTo>
                <a:lnTo>
                  <a:pt x="6644106" y="1524000"/>
                </a:lnTo>
                <a:lnTo>
                  <a:pt x="6644106" y="0"/>
                </a:lnTo>
                <a:lnTo>
                  <a:pt x="0" y="0"/>
                </a:lnTo>
                <a:lnTo>
                  <a:pt x="0" y="1524000"/>
                </a:lnTo>
                <a:close/>
              </a:path>
            </a:pathLst>
          </a:custGeom>
          <a:solidFill>
            <a:srgbClr val="14C6B8">
              <a:alpha val="83918"/>
            </a:srgbClr>
          </a:solidFill>
        </p:spPr>
        <p:txBody>
          <a:bodyPr wrap="square" lIns="0" tIns="0" rIns="0" bIns="0" rtlCol="0"/>
          <a:lstStyle/>
          <a:p>
            <a:pPr marL="12700" marR="5080" algn="ctr">
              <a:lnSpc>
                <a:spcPts val="2400"/>
              </a:lnSpc>
              <a:spcBef>
                <a:spcPts val="40"/>
              </a:spcBef>
            </a:pP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Savour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best of Asian &amp; </a:t>
            </a: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cuisine </a:t>
            </a: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incorporates fresh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lang="en-US"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International 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produce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865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563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object 2"/>
          <p:cNvSpPr/>
          <p:nvPr/>
        </p:nvSpPr>
        <p:spPr>
          <a:xfrm>
            <a:off x="152400" y="685800"/>
            <a:ext cx="3657600" cy="2652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  <p:sp>
        <p:nvSpPr>
          <p:cNvPr id="16" name="object 3"/>
          <p:cNvSpPr/>
          <p:nvPr/>
        </p:nvSpPr>
        <p:spPr>
          <a:xfrm>
            <a:off x="0" y="304800"/>
            <a:ext cx="32766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/>
          <p:cNvSpPr txBox="1">
            <a:spLocks/>
          </p:cNvSpPr>
          <p:nvPr/>
        </p:nvSpPr>
        <p:spPr>
          <a:xfrm>
            <a:off x="152400" y="381000"/>
            <a:ext cx="28956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THE KITCHEN</a:t>
            </a:r>
          </a:p>
        </p:txBody>
      </p:sp>
      <p:sp>
        <p:nvSpPr>
          <p:cNvPr id="20" name="object 8"/>
          <p:cNvSpPr/>
          <p:nvPr/>
        </p:nvSpPr>
        <p:spPr>
          <a:xfrm>
            <a:off x="4536671" y="685800"/>
            <a:ext cx="4607329" cy="2652549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pPr marL="292100" indent="-279400">
              <a:lnSpc>
                <a:spcPts val="191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747114"/>
            <a:ext cx="5638800" cy="2483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79400">
              <a:lnSpc>
                <a:spcPct val="12000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All day dining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restaurant served </a:t>
            </a:r>
          </a:p>
          <a:p>
            <a:pPr marL="12700">
              <a:lnSpc>
                <a:spcPct val="120000"/>
              </a:lnSpc>
              <a:spcBef>
                <a:spcPts val="100"/>
              </a:spcBef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Asian &amp; International Cuisine</a:t>
            </a:r>
            <a:endParaRPr lang="en-US" dirty="0">
              <a:latin typeface="Arial"/>
              <a:cs typeface="Arial"/>
            </a:endParaRPr>
          </a:p>
          <a:p>
            <a:pPr marL="292100" indent="-279400">
              <a:lnSpc>
                <a:spcPct val="120000"/>
              </a:lnSpc>
              <a:buChar char="•"/>
              <a:tabLst>
                <a:tab pos="297815" algn="l"/>
                <a:tab pos="298450" algn="l"/>
              </a:tabLst>
            </a:pP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Buffet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&amp; A-la-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Carte</a:t>
            </a:r>
            <a:r>
              <a:rPr lang="en-US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menu</a:t>
            </a:r>
            <a:endParaRPr lang="en-US" dirty="0">
              <a:latin typeface="Arial"/>
              <a:cs typeface="Arial"/>
            </a:endParaRPr>
          </a:p>
          <a:p>
            <a:pPr marL="292100" marR="564515" indent="-279400">
              <a:lnSpc>
                <a:spcPct val="120000"/>
              </a:lnSpc>
              <a:spcBef>
                <a:spcPts val="7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Spacious indoor &amp;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terrace</a:t>
            </a:r>
          </a:p>
          <a:p>
            <a:pPr marL="292100" marR="564515" indent="-279400">
              <a:lnSpc>
                <a:spcPct val="120000"/>
              </a:lnSpc>
              <a:spcBef>
                <a:spcPts val="7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Capacity: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266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 smtClean="0">
                <a:solidFill>
                  <a:srgbClr val="FFFFFF"/>
                </a:solidFill>
                <a:latin typeface="Arial"/>
                <a:cs typeface="Arial"/>
              </a:rPr>
              <a:t>seats</a:t>
            </a:r>
            <a:endParaRPr lang="en-US" dirty="0">
              <a:latin typeface="Arial"/>
              <a:cs typeface="Arial"/>
            </a:endParaRPr>
          </a:p>
          <a:p>
            <a:pPr marL="292100" marR="564515" indent="-279400">
              <a:lnSpc>
                <a:spcPct val="120000"/>
              </a:lnSpc>
              <a:spcBef>
                <a:spcPts val="7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b="1" u="sng" spc="-5" dirty="0" smtClean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: Main Building</a:t>
            </a:r>
          </a:p>
          <a:p>
            <a:pPr marL="298450" marR="1216660" indent="-285750">
              <a:lnSpc>
                <a:spcPct val="120000"/>
              </a:lnSpc>
              <a:spcBef>
                <a:spcPts val="70"/>
              </a:spcBef>
              <a:buFont typeface="Arial" panose="020B0604020202020204" pitchFamily="34" charset="0"/>
              <a:buChar char="•"/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Operation Hour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: 6:00 AM to 10:00 PM</a:t>
            </a:r>
            <a:endParaRPr lang="en-US" dirty="0"/>
          </a:p>
        </p:txBody>
      </p:sp>
      <p:sp>
        <p:nvSpPr>
          <p:cNvPr id="12" name="object 3"/>
          <p:cNvSpPr/>
          <p:nvPr/>
        </p:nvSpPr>
        <p:spPr>
          <a:xfrm>
            <a:off x="0" y="3608372"/>
            <a:ext cx="32766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190500" y="3637514"/>
            <a:ext cx="28956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THE SHACK</a:t>
            </a:r>
          </a:p>
        </p:txBody>
      </p:sp>
      <p:sp>
        <p:nvSpPr>
          <p:cNvPr id="13" name="object 2"/>
          <p:cNvSpPr/>
          <p:nvPr/>
        </p:nvSpPr>
        <p:spPr>
          <a:xfrm>
            <a:off x="154478" y="4029783"/>
            <a:ext cx="3655522" cy="2516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ern="1200"/>
          </a:p>
        </p:txBody>
      </p:sp>
      <p:sp>
        <p:nvSpPr>
          <p:cNvPr id="14" name="object 8"/>
          <p:cNvSpPr/>
          <p:nvPr/>
        </p:nvSpPr>
        <p:spPr>
          <a:xfrm>
            <a:off x="4536671" y="4020085"/>
            <a:ext cx="4607329" cy="2526050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pPr marL="292100" indent="-279400">
              <a:lnSpc>
                <a:spcPts val="191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9" name="object 8"/>
          <p:cNvSpPr txBox="1"/>
          <p:nvPr/>
        </p:nvSpPr>
        <p:spPr>
          <a:xfrm>
            <a:off x="4727170" y="4148505"/>
            <a:ext cx="5676901" cy="23909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20000"/>
              </a:lnSpc>
              <a:buChar char="•"/>
              <a:tabLst>
                <a:tab pos="297815" algn="l"/>
                <a:tab pos="298450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Menu: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street food style,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ice creams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20000"/>
              </a:lnSpc>
              <a:tabLst>
                <a:tab pos="297815" algn="l"/>
                <a:tab pos="298450" algn="l"/>
              </a:tabLst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pc="-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snacks</a:t>
            </a:r>
            <a:endParaRPr dirty="0">
              <a:latin typeface="Arial"/>
              <a:cs typeface="Arial"/>
            </a:endParaRPr>
          </a:p>
          <a:p>
            <a:pPr marL="12700">
              <a:lnSpc>
                <a:spcPct val="120000"/>
              </a:lnSpc>
              <a:buChar char="•"/>
              <a:tabLst>
                <a:tab pos="297815" algn="l"/>
                <a:tab pos="298450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Brunch in your bikini: Easy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 breezy</a:t>
            </a:r>
            <a:r>
              <a:rPr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dirty="0">
              <a:latin typeface="Arial"/>
              <a:cs typeface="Arial"/>
            </a:endParaRPr>
          </a:p>
          <a:p>
            <a:pPr marL="12700" marR="1498600">
              <a:lnSpc>
                <a:spcPct val="120000"/>
              </a:lnSpc>
              <a:spcBef>
                <a:spcPts val="70"/>
              </a:spcBef>
              <a:buChar char="•"/>
              <a:tabLst>
                <a:tab pos="297815" algn="l"/>
                <a:tab pos="298450" algn="l"/>
              </a:tabLst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Relaxed, casual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&amp;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friendly </a:t>
            </a:r>
            <a:endParaRPr lang="en-US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1498600">
              <a:lnSpc>
                <a:spcPct val="120000"/>
              </a:lnSpc>
              <a:spcBef>
                <a:spcPts val="7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Capacity: 73 </a:t>
            </a:r>
            <a:r>
              <a:rPr lang="en-US" spc="-5" dirty="0" smtClean="0">
                <a:solidFill>
                  <a:srgbClr val="FFFFFF"/>
                </a:solidFill>
                <a:latin typeface="Arial"/>
                <a:cs typeface="Arial"/>
              </a:rPr>
              <a:t>seats</a:t>
            </a:r>
          </a:p>
          <a:p>
            <a:pPr marL="12700" marR="1498600">
              <a:lnSpc>
                <a:spcPct val="120000"/>
              </a:lnSpc>
              <a:spcBef>
                <a:spcPts val="70"/>
              </a:spcBef>
              <a:buChar char="•"/>
              <a:tabLst>
                <a:tab pos="297815" algn="l"/>
                <a:tab pos="298450" algn="l"/>
              </a:tabLst>
            </a:pPr>
            <a:r>
              <a:rPr b="1" u="sng" spc="-5" dirty="0" smtClean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 smtClean="0">
                <a:solidFill>
                  <a:srgbClr val="FFFFFF"/>
                </a:solidFill>
                <a:latin typeface="Arial"/>
                <a:cs typeface="Arial"/>
              </a:rPr>
              <a:t>Beachfront</a:t>
            </a:r>
            <a:endParaRPr lang="en-US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1498600">
              <a:lnSpc>
                <a:spcPct val="120000"/>
              </a:lnSpc>
              <a:spcBef>
                <a:spcPts val="7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b="1" u="sng" dirty="0" smtClean="0">
                <a:solidFill>
                  <a:srgbClr val="FFFFFF"/>
                </a:solidFill>
                <a:latin typeface="Arial"/>
                <a:cs typeface="Arial"/>
              </a:rPr>
              <a:t>Operation </a:t>
            </a:r>
            <a:r>
              <a:rPr lang="en-US" b="1" u="sng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 smtClean="0">
                <a:solidFill>
                  <a:srgbClr val="FFFFFF"/>
                </a:solidFill>
                <a:latin typeface="Arial"/>
                <a:cs typeface="Arial"/>
              </a:rPr>
              <a:t>9:00AM to</a:t>
            </a:r>
            <a:r>
              <a:rPr lang="en-US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 smtClean="0">
                <a:solidFill>
                  <a:srgbClr val="FFFFFF"/>
                </a:solidFill>
                <a:latin typeface="Arial"/>
                <a:cs typeface="Arial"/>
              </a:rPr>
              <a:t>6:30PM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14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563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Ola Beach Club 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49646" cy="6019800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0" y="228600"/>
            <a:ext cx="32766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 txBox="1">
            <a:spLocks/>
          </p:cNvSpPr>
          <p:nvPr/>
        </p:nvSpPr>
        <p:spPr>
          <a:xfrm>
            <a:off x="228600" y="304800"/>
            <a:ext cx="28956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OLA BEACH CLUB</a:t>
            </a:r>
          </a:p>
        </p:txBody>
      </p:sp>
      <p:sp>
        <p:nvSpPr>
          <p:cNvPr id="16" name="object 8"/>
          <p:cNvSpPr/>
          <p:nvPr/>
        </p:nvSpPr>
        <p:spPr>
          <a:xfrm>
            <a:off x="4038600" y="3962400"/>
            <a:ext cx="4648200" cy="2362200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pPr marL="292100" indent="-279400">
              <a:lnSpc>
                <a:spcPts val="191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3886200"/>
            <a:ext cx="7696200" cy="240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>
              <a:lnSpc>
                <a:spcPct val="12000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Seafood Mediterranean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style</a:t>
            </a:r>
            <a:endParaRPr lang="en-US" dirty="0">
              <a:latin typeface="Arial"/>
              <a:cs typeface="Arial"/>
            </a:endParaRPr>
          </a:p>
          <a:p>
            <a:pPr marL="298450" indent="-285750">
              <a:lnSpc>
                <a:spcPct val="120000"/>
              </a:lnSpc>
              <a:buChar char="•"/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private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kid swimming</a:t>
            </a:r>
            <a:r>
              <a:rPr lang="en-US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pool</a:t>
            </a:r>
            <a:endParaRPr lang="en-US" dirty="0">
              <a:latin typeface="Arial"/>
              <a:cs typeface="Arial"/>
            </a:endParaRPr>
          </a:p>
          <a:p>
            <a:pPr marL="298450" indent="-285750">
              <a:lnSpc>
                <a:spcPct val="120000"/>
              </a:lnSpc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Outdoor seating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Rooftop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sunset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cocktail</a:t>
            </a:r>
            <a:endParaRPr lang="en-US" dirty="0">
              <a:latin typeface="Arial"/>
              <a:cs typeface="Arial"/>
            </a:endParaRPr>
          </a:p>
          <a:p>
            <a:pPr marL="298450" indent="-285750">
              <a:lnSpc>
                <a:spcPct val="120000"/>
              </a:lnSpc>
              <a:buChar char="•"/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DJ sunset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sessions</a:t>
            </a:r>
            <a:endParaRPr lang="en-US" dirty="0">
              <a:latin typeface="Arial"/>
              <a:cs typeface="Arial"/>
            </a:endParaRPr>
          </a:p>
          <a:p>
            <a:pPr marL="298450" indent="-285750">
              <a:lnSpc>
                <a:spcPct val="120000"/>
              </a:lnSpc>
              <a:buChar char="•"/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Capacity: 160 seats</a:t>
            </a:r>
          </a:p>
          <a:p>
            <a:pPr marL="12700">
              <a:lnSpc>
                <a:spcPct val="120000"/>
              </a:lnSpc>
              <a:tabLst>
                <a:tab pos="297815" algn="l"/>
                <a:tab pos="298450" algn="l"/>
              </a:tabLst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lang="en-US" u="sng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lang="en-US" u="sng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Beachfront</a:t>
            </a:r>
          </a:p>
          <a:p>
            <a:pPr marL="12700">
              <a:lnSpc>
                <a:spcPct val="120000"/>
              </a:lnSpc>
              <a:tabLst>
                <a:tab pos="297815" algn="l"/>
                <a:tab pos="298450" algn="l"/>
              </a:tabLst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Operation </a:t>
            </a:r>
            <a:r>
              <a:rPr lang="en-US" b="1" u="sng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4:00PM till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midnight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014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-54032" y="-41898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object 2"/>
          <p:cNvSpPr/>
          <p:nvPr/>
        </p:nvSpPr>
        <p:spPr>
          <a:xfrm>
            <a:off x="178724" y="685800"/>
            <a:ext cx="4114800" cy="2701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/>
          <p:nvPr/>
        </p:nvSpPr>
        <p:spPr>
          <a:xfrm>
            <a:off x="-28738" y="304800"/>
            <a:ext cx="4067338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228600" y="381000"/>
            <a:ext cx="3562419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SWIMMING POOL BAR</a:t>
            </a:r>
          </a:p>
        </p:txBody>
      </p:sp>
      <p:sp>
        <p:nvSpPr>
          <p:cNvPr id="18" name="object 8"/>
          <p:cNvSpPr/>
          <p:nvPr/>
        </p:nvSpPr>
        <p:spPr>
          <a:xfrm>
            <a:off x="4550862" y="685800"/>
            <a:ext cx="4588982" cy="2701302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pPr marL="292100" indent="-279400">
              <a:lnSpc>
                <a:spcPts val="191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7384" y="841078"/>
            <a:ext cx="4089862" cy="269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Serving: Street food, Snack,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Beverages R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elaxation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Capacity: </a:t>
            </a:r>
            <a:r>
              <a:rPr lang="en-US" spc="-80" dirty="0">
                <a:solidFill>
                  <a:srgbClr val="FFFFFF"/>
                </a:solidFill>
                <a:latin typeface="Arial"/>
                <a:cs typeface="Arial"/>
              </a:rPr>
              <a:t>111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dry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seats,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27 wet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seats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Location: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pool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Operation time:</a:t>
            </a:r>
            <a:r>
              <a:rPr lang="en-US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9:00AM to 6:30PM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16" name="Picture 15" descr="IMG_722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4" y="3803721"/>
            <a:ext cx="4114800" cy="2876718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-52291" y="3540125"/>
            <a:ext cx="28194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 txBox="1">
            <a:spLocks/>
          </p:cNvSpPr>
          <p:nvPr/>
        </p:nvSpPr>
        <p:spPr>
          <a:xfrm>
            <a:off x="176309" y="3616325"/>
            <a:ext cx="3562419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LOBBY BAR</a:t>
            </a:r>
          </a:p>
        </p:txBody>
      </p:sp>
      <p:sp>
        <p:nvSpPr>
          <p:cNvPr id="19" name="object 8"/>
          <p:cNvSpPr/>
          <p:nvPr/>
        </p:nvSpPr>
        <p:spPr>
          <a:xfrm>
            <a:off x="4550862" y="3803721"/>
            <a:ext cx="4593138" cy="2876717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pPr marL="292100" indent="-279400">
              <a:lnSpc>
                <a:spcPts val="191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24400" y="4160244"/>
            <a:ext cx="5257801" cy="2163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marR="5080" indent="-279400">
              <a:lnSpc>
                <a:spcPct val="120000"/>
              </a:lnSpc>
              <a:spcBef>
                <a:spcPts val="18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Serving: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Cocktail,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Alcohol Drink, </a:t>
            </a:r>
          </a:p>
          <a:p>
            <a:pPr marL="12700" marR="5080">
              <a:lnSpc>
                <a:spcPct val="120000"/>
              </a:lnSpc>
              <a:spcBef>
                <a:spcPts val="180"/>
              </a:spcBef>
              <a:tabLst>
                <a:tab pos="297815" algn="l"/>
                <a:tab pos="298450" algn="l"/>
              </a:tabLst>
            </a:pPr>
            <a:r>
              <a:rPr lang="en-US" spc="-60" dirty="0">
                <a:solidFill>
                  <a:srgbClr val="FFFFFF"/>
                </a:solidFill>
                <a:latin typeface="Arial"/>
                <a:cs typeface="Arial"/>
              </a:rPr>
              <a:t>Tea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chill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with spectacular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view </a:t>
            </a:r>
          </a:p>
          <a:p>
            <a:pPr marL="12700" marR="5080">
              <a:lnSpc>
                <a:spcPct val="120000"/>
              </a:lnSpc>
              <a:spcBef>
                <a:spcPts val="180"/>
              </a:spcBef>
              <a:tabLst>
                <a:tab pos="297815" algn="l"/>
                <a:tab pos="298450" algn="l"/>
              </a:tabLst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Lobby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to the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</a:p>
          <a:p>
            <a:pPr marL="298450" marR="5080" indent="-285750">
              <a:lnSpc>
                <a:spcPct val="120000"/>
              </a:lnSpc>
              <a:spcBef>
                <a:spcPts val="180"/>
              </a:spcBef>
              <a:buFont typeface="Arial" panose="020B0604020202020204" pitchFamily="34" charset="0"/>
              <a:buChar char="•"/>
              <a:tabLst>
                <a:tab pos="297815" algn="l"/>
                <a:tab pos="298450" algn="l"/>
              </a:tabLst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Lobby</a:t>
            </a:r>
            <a:endParaRPr lang="en-US" dirty="0">
              <a:latin typeface="Arial"/>
              <a:cs typeface="Arial"/>
            </a:endParaRPr>
          </a:p>
          <a:p>
            <a:pPr marL="298450" marR="1590675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Operation time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: 10:00AM </a:t>
            </a:r>
            <a:r>
              <a:rPr lang="en-US" spc="-5" dirty="0" smtClean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midnight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9257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Meeting Roo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534400" cy="5791200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0" y="381000"/>
            <a:ext cx="37338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304800" y="457200"/>
            <a:ext cx="3562419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MEETING &amp; EVENT</a:t>
            </a:r>
          </a:p>
        </p:txBody>
      </p:sp>
      <p:sp>
        <p:nvSpPr>
          <p:cNvPr id="13" name="object 8"/>
          <p:cNvSpPr/>
          <p:nvPr/>
        </p:nvSpPr>
        <p:spPr>
          <a:xfrm>
            <a:off x="4676810" y="806112"/>
            <a:ext cx="4076698" cy="2318088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pPr marL="292100" indent="-279400">
              <a:lnSpc>
                <a:spcPts val="191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0229" y="870775"/>
            <a:ext cx="6514962" cy="246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79400">
              <a:lnSpc>
                <a:spcPct val="11000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ully furnished with stylish</a:t>
            </a:r>
            <a:r>
              <a:rPr lang="en-US" sz="16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designs</a:t>
            </a:r>
            <a:endParaRPr lang="en-US" sz="1600" dirty="0" smtClean="0">
              <a:latin typeface="Arial"/>
              <a:cs typeface="Arial"/>
            </a:endParaRPr>
          </a:p>
          <a:p>
            <a:pPr marL="292100" indent="-279400">
              <a:lnSpc>
                <a:spcPct val="11000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Floor-to-ceiling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glass doors allows best</a:t>
            </a:r>
          </a:p>
          <a:p>
            <a:pPr marL="12700">
              <a:lnSpc>
                <a:spcPct val="110000"/>
              </a:lnSpc>
              <a:spcBef>
                <a:spcPts val="100"/>
              </a:spcBef>
              <a:tabLst>
                <a:tab pos="297815" algn="l"/>
                <a:tab pos="298450" algn="l"/>
              </a:tabLst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lang="en-US" sz="160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daylight.</a:t>
            </a:r>
            <a:endParaRPr lang="en-US" sz="1600" dirty="0" smtClean="0">
              <a:latin typeface="Arial"/>
              <a:cs typeface="Arial"/>
            </a:endParaRPr>
          </a:p>
          <a:p>
            <a:pPr marL="292100" marR="5080" indent="-279400">
              <a:lnSpc>
                <a:spcPct val="110000"/>
              </a:lnSpc>
              <a:spcBef>
                <a:spcPts val="385"/>
              </a:spcBef>
              <a:buChar char="•"/>
              <a:tabLst>
                <a:tab pos="297815" algn="l"/>
                <a:tab pos="298450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Modern audio visual </a:t>
            </a: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equipment,</a:t>
            </a:r>
          </a:p>
          <a:p>
            <a:pPr marL="12700" marR="5080">
              <a:lnSpc>
                <a:spcPct val="110000"/>
              </a:lnSpc>
              <a:spcBef>
                <a:spcPts val="385"/>
              </a:spcBef>
              <a:tabLst>
                <a:tab pos="297815" algn="l"/>
                <a:tab pos="298450" algn="l"/>
              </a:tabLst>
            </a:pP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sumptuous food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choices &amp; beverages</a:t>
            </a:r>
          </a:p>
          <a:p>
            <a:pPr marL="12700" marR="5080">
              <a:lnSpc>
                <a:spcPct val="110000"/>
              </a:lnSpc>
              <a:spcBef>
                <a:spcPts val="385"/>
              </a:spcBef>
              <a:tabLst>
                <a:tab pos="297815" algn="l"/>
                <a:tab pos="298450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-	Area: 105m2</a:t>
            </a:r>
          </a:p>
          <a:p>
            <a:pPr marL="12700" marR="5080">
              <a:lnSpc>
                <a:spcPct val="110000"/>
              </a:lnSpc>
              <a:spcBef>
                <a:spcPts val="385"/>
              </a:spcBef>
              <a:tabLst>
                <a:tab pos="297815" algn="l"/>
                <a:tab pos="298450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lang="en-US" sz="1600" b="1" u="sng" spc="-5" dirty="0" smtClean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lang="en-US" sz="160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sz="1600" dirty="0"/>
          </a:p>
        </p:txBody>
      </p:sp>
      <p:sp>
        <p:nvSpPr>
          <p:cNvPr id="14" name="object 8"/>
          <p:cNvSpPr/>
          <p:nvPr/>
        </p:nvSpPr>
        <p:spPr>
          <a:xfrm>
            <a:off x="304800" y="6078983"/>
            <a:ext cx="8534400" cy="646344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pPr marL="469900" marR="5080" lvl="1">
              <a:lnSpc>
                <a:spcPct val="110000"/>
              </a:lnSpc>
              <a:spcBef>
                <a:spcPts val="385"/>
              </a:spcBef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Capacity</a:t>
            </a:r>
          </a:p>
          <a:p>
            <a:pPr marL="469900" marR="5080" lvl="1">
              <a:lnSpc>
                <a:spcPct val="110000"/>
              </a:lnSpc>
              <a:spcBef>
                <a:spcPts val="385"/>
              </a:spcBef>
              <a:tabLst>
                <a:tab pos="297815" algn="l"/>
                <a:tab pos="298450" algn="l"/>
              </a:tabLst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•	Theater: 100  -  Classroom: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60  - Banquet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: 50  -   U-shape: 36</a:t>
            </a:r>
          </a:p>
        </p:txBody>
      </p:sp>
    </p:spTree>
    <p:extLst>
      <p:ext uri="{BB962C8B-B14F-4D97-AF65-F5344CB8AC3E}">
        <p14:creationId xmlns:p14="http://schemas.microsoft.com/office/powerpoint/2010/main" val="4238442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Body _ Sol- Outdo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458200" cy="5791200"/>
          </a:xfrm>
          <a:prstGeom prst="rect">
            <a:avLst/>
          </a:prstGeom>
        </p:spPr>
      </p:pic>
      <p:sp>
        <p:nvSpPr>
          <p:cNvPr id="14" name="object 8"/>
          <p:cNvSpPr/>
          <p:nvPr/>
        </p:nvSpPr>
        <p:spPr>
          <a:xfrm>
            <a:off x="838200" y="3810000"/>
            <a:ext cx="4114800" cy="2286000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pPr marL="292100" indent="-279400">
              <a:lnSpc>
                <a:spcPts val="191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13524" y="457200"/>
            <a:ext cx="37338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 txBox="1">
            <a:spLocks/>
          </p:cNvSpPr>
          <p:nvPr/>
        </p:nvSpPr>
        <p:spPr>
          <a:xfrm>
            <a:off x="304800" y="533400"/>
            <a:ext cx="3562419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BODY &amp; SOL SPA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3810000"/>
            <a:ext cx="5029200" cy="257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85750">
              <a:lnSpc>
                <a:spcPct val="110000"/>
              </a:lnSpc>
              <a:spcBef>
                <a:spcPts val="100"/>
              </a:spcBef>
              <a:buFont typeface="Arial"/>
              <a:buChar char="•"/>
            </a:pPr>
            <a:r>
              <a:rPr lang="en-US" spc="-30" dirty="0">
                <a:solidFill>
                  <a:srgbClr val="FFFFFF"/>
                </a:solidFill>
                <a:latin typeface="Arial"/>
                <a:cs typeface="Arial"/>
              </a:rPr>
              <a:t>Tailor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made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detox</a:t>
            </a:r>
            <a:r>
              <a:rPr lang="en-US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programmer</a:t>
            </a:r>
            <a:endParaRPr lang="en-US" dirty="0">
              <a:latin typeface="Arial"/>
              <a:cs typeface="Arial"/>
            </a:endParaRPr>
          </a:p>
          <a:p>
            <a:pPr marL="298450" indent="-285750">
              <a:lnSpc>
                <a:spcPct val="110000"/>
              </a:lnSpc>
              <a:spcBef>
                <a:spcPts val="1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selection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purifying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juices &amp;</a:t>
            </a:r>
          </a:p>
          <a:p>
            <a:pPr marL="12700">
              <a:lnSpc>
                <a:spcPct val="110000"/>
              </a:lnSpc>
              <a:spcBef>
                <a:spcPts val="100"/>
              </a:spcBef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private </a:t>
            </a:r>
            <a:r>
              <a:rPr lang="en-US" spc="-40" dirty="0">
                <a:solidFill>
                  <a:srgbClr val="FFFFFF"/>
                </a:solidFill>
                <a:latin typeface="Arial"/>
                <a:cs typeface="Arial"/>
              </a:rPr>
              <a:t>Yoga</a:t>
            </a:r>
            <a:r>
              <a:rPr lang="en-US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classes</a:t>
            </a:r>
            <a:endParaRPr lang="en-US" dirty="0">
              <a:latin typeface="Arial"/>
              <a:cs typeface="Arial"/>
            </a:endParaRPr>
          </a:p>
          <a:p>
            <a:pPr marL="298450" indent="-285750">
              <a:lnSpc>
                <a:spcPct val="110000"/>
              </a:lnSpc>
              <a:spcBef>
                <a:spcPts val="100"/>
              </a:spcBef>
              <a:buFont typeface="Arial"/>
              <a:buChar char="•"/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Selection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holistic treatments, </a:t>
            </a:r>
          </a:p>
          <a:p>
            <a:pPr marL="12700">
              <a:lnSpc>
                <a:spcPct val="110000"/>
              </a:lnSpc>
              <a:spcBef>
                <a:spcPts val="100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massages, and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meditation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sessions.  </a:t>
            </a:r>
          </a:p>
          <a:p>
            <a:pPr marL="12700" marR="5080">
              <a:lnSpc>
                <a:spcPct val="110000"/>
              </a:lnSpc>
              <a:spcBef>
                <a:spcPts val="95"/>
              </a:spcBef>
              <a:tabLst>
                <a:tab pos="297815" algn="l"/>
                <a:tab pos="298450" algn="l"/>
              </a:tabLst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lang="en-US" dirty="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  <a:spcBef>
                <a:spcPts val="95"/>
              </a:spcBef>
              <a:tabLst>
                <a:tab pos="297815" algn="l"/>
                <a:tab pos="298450" algn="l"/>
              </a:tabLst>
            </a:pPr>
            <a:r>
              <a:rPr lang="en-US" b="1" u="sng" spc="-5" dirty="0">
                <a:solidFill>
                  <a:srgbClr val="FFFFFF"/>
                </a:solidFill>
                <a:latin typeface="Arial"/>
                <a:cs typeface="Arial"/>
              </a:rPr>
              <a:t>Operation time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: 10.00AM to</a:t>
            </a:r>
            <a:r>
              <a:rPr lang="en-US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9.00PM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93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BeachHouse_Yog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74481"/>
            <a:ext cx="3733800" cy="2557312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0" y="457200"/>
            <a:ext cx="43434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304230" y="541915"/>
            <a:ext cx="3562419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GUEST EXPERIENCES</a:t>
            </a:r>
          </a:p>
        </p:txBody>
      </p:sp>
      <p:pic>
        <p:nvPicPr>
          <p:cNvPr id="8" name="Picture 7" descr="Pip_Sol_10_Hammock_0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333302"/>
            <a:ext cx="3733800" cy="2524698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0" y="3691982"/>
            <a:ext cx="4343400" cy="575218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5542" y="3788192"/>
            <a:ext cx="4421746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2400" b="1" spc="-125" dirty="0"/>
              <a:t>SEDUCE BEACH EXPERIENCES</a:t>
            </a:r>
          </a:p>
        </p:txBody>
      </p:sp>
      <p:pic>
        <p:nvPicPr>
          <p:cNvPr id="14" name="Picture 13" descr="Beach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78960"/>
            <a:ext cx="4114800" cy="5753552"/>
          </a:xfrm>
          <a:prstGeom prst="rect">
            <a:avLst/>
          </a:prstGeom>
        </p:spPr>
      </p:pic>
      <p:sp>
        <p:nvSpPr>
          <p:cNvPr id="15" name="object 3"/>
          <p:cNvSpPr/>
          <p:nvPr/>
        </p:nvSpPr>
        <p:spPr>
          <a:xfrm>
            <a:off x="4876800" y="457200"/>
            <a:ext cx="42672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 txBox="1">
            <a:spLocks/>
          </p:cNvSpPr>
          <p:nvPr/>
        </p:nvSpPr>
        <p:spPr>
          <a:xfrm>
            <a:off x="4934019" y="533400"/>
            <a:ext cx="4667181" cy="420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WHITE SANDY BEACH</a:t>
            </a:r>
          </a:p>
        </p:txBody>
      </p:sp>
    </p:spTree>
    <p:extLst>
      <p:ext uri="{BB962C8B-B14F-4D97-AF65-F5344CB8AC3E}">
        <p14:creationId xmlns:p14="http://schemas.microsoft.com/office/powerpoint/2010/main" val="1080553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object 3"/>
          <p:cNvSpPr/>
          <p:nvPr/>
        </p:nvSpPr>
        <p:spPr>
          <a:xfrm>
            <a:off x="0" y="457200"/>
            <a:ext cx="43434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304230" y="541915"/>
            <a:ext cx="3562419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 smtClean="0"/>
              <a:t>ACTIVITIES</a:t>
            </a:r>
            <a:endParaRPr lang="en-US" b="1" spc="-125" dirty="0"/>
          </a:p>
        </p:txBody>
      </p:sp>
      <p:sp>
        <p:nvSpPr>
          <p:cNvPr id="9" name="object 3"/>
          <p:cNvSpPr/>
          <p:nvPr/>
        </p:nvSpPr>
        <p:spPr>
          <a:xfrm>
            <a:off x="0" y="4307961"/>
            <a:ext cx="4343400" cy="2550039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208755" y="4462081"/>
            <a:ext cx="4351088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800" dirty="0"/>
              <a:t>YOGA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800" dirty="0"/>
              <a:t>TAI CHI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800" dirty="0"/>
              <a:t>STRETCHING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800" dirty="0"/>
              <a:t>SWIMMING CLASS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800" dirty="0"/>
              <a:t>AQUA FITNESS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800" dirty="0"/>
              <a:t>BEACH VOLLEY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800" dirty="0"/>
              <a:t>PING PONG</a:t>
            </a:r>
          </a:p>
          <a:p>
            <a:pPr marL="285750" indent="-285750" fontAlgn="ctr">
              <a:buFont typeface="Arial" panose="020B0604020202020204" pitchFamily="34" charset="0"/>
              <a:buChar char="•"/>
            </a:pPr>
            <a:r>
              <a:rPr lang="en-US" sz="1800" dirty="0"/>
              <a:t>SUNSET YOGA</a:t>
            </a:r>
          </a:p>
        </p:txBody>
      </p:sp>
      <p:sp>
        <p:nvSpPr>
          <p:cNvPr id="15" name="object 3"/>
          <p:cNvSpPr/>
          <p:nvPr/>
        </p:nvSpPr>
        <p:spPr>
          <a:xfrm>
            <a:off x="4876800" y="457200"/>
            <a:ext cx="42672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 txBox="1">
            <a:spLocks/>
          </p:cNvSpPr>
          <p:nvPr/>
        </p:nvSpPr>
        <p:spPr>
          <a:xfrm>
            <a:off x="4934019" y="533400"/>
            <a:ext cx="4667181" cy="420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 smtClean="0"/>
              <a:t>SHUTTLE BUS</a:t>
            </a:r>
            <a:endParaRPr lang="en-US" b="1" spc="-12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76" y="1113819"/>
            <a:ext cx="4360076" cy="2907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17084" r="5326" b="13724"/>
          <a:stretch/>
        </p:blipFill>
        <p:spPr>
          <a:xfrm>
            <a:off x="5105400" y="1476268"/>
            <a:ext cx="3810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7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Beach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2057400" y="1066800"/>
            <a:ext cx="4800600" cy="2057400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905000" y="1143000"/>
            <a:ext cx="5105400" cy="1963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spcBef>
                <a:spcPts val="375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Zone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1,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Duc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Viet </a:t>
            </a:r>
            <a:r>
              <a:rPr lang="en-US" spc="-30" dirty="0">
                <a:solidFill>
                  <a:srgbClr val="FFFFFF"/>
                </a:solidFill>
                <a:latin typeface="Arial"/>
                <a:cs typeface="Arial"/>
              </a:rPr>
              <a:t>Tourist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Area,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Bai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15" dirty="0">
                <a:solidFill>
                  <a:srgbClr val="FFFFFF"/>
                </a:solidFill>
                <a:latin typeface="Arial"/>
                <a:cs typeface="Arial"/>
              </a:rPr>
              <a:t>Truong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Complex, Duong </a:t>
            </a:r>
            <a:r>
              <a:rPr lang="en-US" spc="-1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Commune, </a:t>
            </a:r>
          </a:p>
          <a:p>
            <a:pPr marL="12065" marR="5080" algn="ctr">
              <a:spcBef>
                <a:spcPts val="375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PHU QUOC</a:t>
            </a:r>
            <a:r>
              <a:rPr lang="en-US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 Island,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KIEN GIANG Province,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2065" marR="5080" algn="ctr">
              <a:spcBef>
                <a:spcPts val="375"/>
              </a:spcBef>
            </a:pPr>
            <a:r>
              <a:rPr lang="en-US" spc="-100" dirty="0">
                <a:solidFill>
                  <a:srgbClr val="FFFFFF"/>
                </a:solidFill>
                <a:latin typeface="Arial"/>
                <a:cs typeface="Arial"/>
              </a:rPr>
              <a:t>T.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+84 297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386 9999</a:t>
            </a:r>
            <a:endParaRPr lang="en-US" dirty="0">
              <a:latin typeface="Arial"/>
              <a:cs typeface="Arial"/>
            </a:endParaRPr>
          </a:p>
          <a:p>
            <a:pPr algn="ctr">
              <a:spcBef>
                <a:spcPts val="439"/>
              </a:spcBef>
            </a:pPr>
            <a:r>
              <a:rPr lang="en-US" spc="-100" dirty="0">
                <a:solidFill>
                  <a:srgbClr val="FFFFFF"/>
                </a:solidFill>
                <a:latin typeface="Arial"/>
                <a:cs typeface="Arial"/>
              </a:rPr>
              <a:t>F.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+84 297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378</a:t>
            </a:r>
            <a:r>
              <a:rPr lang="en-US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105" dirty="0">
                <a:solidFill>
                  <a:srgbClr val="FFFFFF"/>
                </a:solidFill>
                <a:latin typeface="Arial"/>
                <a:cs typeface="Arial"/>
              </a:rPr>
              <a:t>1111</a:t>
            </a:r>
            <a:endParaRPr lang="en-US" dirty="0">
              <a:latin typeface="Arial"/>
              <a:cs typeface="Arial"/>
            </a:endParaRPr>
          </a:p>
          <a:p>
            <a:pPr algn="ctr">
              <a:spcBef>
                <a:spcPts val="439"/>
              </a:spcBef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E.</a:t>
            </a:r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u="sng" spc="-5" dirty="0">
                <a:solidFill>
                  <a:srgbClr val="0000FF"/>
                </a:solidFill>
                <a:uFill>
                  <a:solidFill>
                    <a:srgbClr val="0433FF"/>
                  </a:solidFill>
                </a:uFill>
                <a:latin typeface="Arial"/>
                <a:cs typeface="Arial"/>
                <a:hlinkClick r:id="rId3"/>
              </a:rPr>
              <a:t>reservations@solbeachhousephuquoc.net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2057400" y="533401"/>
            <a:ext cx="4800600" cy="457200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09800" y="5334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pc="-5" dirty="0">
                <a:solidFill>
                  <a:srgbClr val="FFFFFF"/>
                </a:solidFill>
                <a:latin typeface="Arial"/>
                <a:cs typeface="Arial"/>
              </a:rPr>
              <a:t>SOL </a:t>
            </a: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BEACH </a:t>
            </a:r>
            <a:r>
              <a:rPr lang="en-US" sz="2200" b="1" spc="-5" dirty="0">
                <a:solidFill>
                  <a:srgbClr val="FFFFFF"/>
                </a:solidFill>
                <a:latin typeface="Arial"/>
                <a:cs typeface="Arial"/>
              </a:rPr>
              <a:t>HOUSE </a:t>
            </a: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PHU</a:t>
            </a:r>
            <a:r>
              <a:rPr lang="en-US" sz="2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b="1" spc="-5" dirty="0">
                <a:solidFill>
                  <a:srgbClr val="FFFFFF"/>
                </a:solidFill>
                <a:latin typeface="Arial"/>
                <a:cs typeface="Arial"/>
              </a:rPr>
              <a:t>QUOC</a:t>
            </a:r>
            <a:endParaRPr lang="en-US" sz="2200" b="1" dirty="0">
              <a:latin typeface="Arial"/>
              <a:cs typeface="Arial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4093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07" y="0"/>
            <a:ext cx="9115806" cy="6855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07" y="0"/>
            <a:ext cx="9144000" cy="6829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endParaRPr lang="vi-VN" dirty="0">
              <a:solidFill>
                <a:srgbClr val="FFFFFF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228600"/>
            <a:ext cx="4953000" cy="640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5389410" y="228600"/>
            <a:ext cx="3455748" cy="6540566"/>
          </a:xfrm>
          <a:custGeom>
            <a:avLst/>
            <a:gdLst/>
            <a:ahLst/>
            <a:cxnLst/>
            <a:rect l="l" t="t" r="r" b="b"/>
            <a:pathLst>
              <a:path w="5005070" h="3792220">
                <a:moveTo>
                  <a:pt x="0" y="3791712"/>
                </a:moveTo>
                <a:lnTo>
                  <a:pt x="5004816" y="3791712"/>
                </a:lnTo>
                <a:lnTo>
                  <a:pt x="5004816" y="0"/>
                </a:lnTo>
                <a:lnTo>
                  <a:pt x="0" y="0"/>
                </a:lnTo>
                <a:lnTo>
                  <a:pt x="0" y="3791712"/>
                </a:lnTo>
                <a:close/>
              </a:path>
            </a:pathLst>
          </a:custGeom>
          <a:solidFill>
            <a:srgbClr val="FFFFFF">
              <a:alpha val="7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486400" y="381000"/>
            <a:ext cx="3124200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LARGEST ISLAND </a:t>
            </a:r>
            <a:r>
              <a:rPr lang="en-US" sz="1200" dirty="0">
                <a:solidFill>
                  <a:srgbClr val="7F7F7F"/>
                </a:solidFill>
                <a:latin typeface="Arial"/>
                <a:cs typeface="Arial"/>
              </a:rPr>
              <a:t>of Vietnam &amp; in Gulf of Thailand.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200" b="1" dirty="0">
                <a:solidFill>
                  <a:srgbClr val="953735"/>
                </a:solidFill>
                <a:latin typeface="Arial"/>
                <a:cs typeface="Arial"/>
              </a:rPr>
              <a:t>EMERALD ISLAND </a:t>
            </a:r>
            <a:r>
              <a:rPr lang="en-US" sz="1200" dirty="0">
                <a:solidFill>
                  <a:srgbClr val="7F7F7F"/>
                </a:solidFill>
                <a:latin typeface="Arial"/>
                <a:cs typeface="Arial"/>
              </a:rPr>
              <a:t>with crystal clear turquoise water and fine sandy beach.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200" b="1" dirty="0">
                <a:solidFill>
                  <a:srgbClr val="953735"/>
                </a:solidFill>
                <a:latin typeface="Arial"/>
                <a:cs typeface="Arial"/>
              </a:rPr>
              <a:t>VINPEARL THEME PARK &amp; SAFARI </a:t>
            </a:r>
            <a:r>
              <a:rPr lang="en-US" sz="1200" dirty="0">
                <a:solidFill>
                  <a:srgbClr val="7F7F7F"/>
                </a:solidFill>
                <a:latin typeface="Arial"/>
                <a:cs typeface="Arial"/>
              </a:rPr>
              <a:t>which is the largest safari in Vietnam.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en-US" sz="1200" b="1" dirty="0">
                <a:solidFill>
                  <a:srgbClr val="953735"/>
                </a:solidFill>
                <a:latin typeface="Arial"/>
                <a:cs typeface="Arial"/>
              </a:rPr>
              <a:t>HON THOM CABLE CAR </a:t>
            </a:r>
            <a:r>
              <a:rPr lang="en-US" sz="1200" dirty="0">
                <a:solidFill>
                  <a:srgbClr val="7F7F7F"/>
                </a:solidFill>
                <a:latin typeface="Arial"/>
                <a:cs typeface="Arial"/>
              </a:rPr>
              <a:t>- the longest cable car through the sea of the world (around 7,900m).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§"/>
            </a:pPr>
            <a:r>
              <a:rPr lang="vi-VN" sz="1200" b="1" dirty="0">
                <a:solidFill>
                  <a:srgbClr val="953735"/>
                </a:solidFill>
                <a:cs typeface="Arial"/>
              </a:rPr>
              <a:t>PHU QUOC NATION PARK </a:t>
            </a:r>
            <a:r>
              <a:rPr lang="vi-V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- part of World Biosphere Reserve recognize by UNESCO</a:t>
            </a:r>
            <a:r>
              <a:rPr lang="vi-VN" sz="1200" dirty="0">
                <a:solidFill>
                  <a:srgbClr val="FFFFFF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17" name="object 4"/>
          <p:cNvSpPr/>
          <p:nvPr/>
        </p:nvSpPr>
        <p:spPr>
          <a:xfrm>
            <a:off x="0" y="533400"/>
            <a:ext cx="2514600" cy="576580"/>
          </a:xfrm>
          <a:custGeom>
            <a:avLst/>
            <a:gdLst/>
            <a:ahLst/>
            <a:cxnLst/>
            <a:rect l="l" t="t" r="r" b="b"/>
            <a:pathLst>
              <a:path w="4079875" h="576580">
                <a:moveTo>
                  <a:pt x="0" y="576072"/>
                </a:moveTo>
                <a:lnTo>
                  <a:pt x="4079748" y="576072"/>
                </a:lnTo>
                <a:lnTo>
                  <a:pt x="4079748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 txBox="1">
            <a:spLocks/>
          </p:cNvSpPr>
          <p:nvPr/>
        </p:nvSpPr>
        <p:spPr>
          <a:xfrm>
            <a:off x="152400" y="609600"/>
            <a:ext cx="2326742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dirty="0"/>
              <a:t>DESTINATION</a:t>
            </a:r>
          </a:p>
        </p:txBody>
      </p:sp>
      <p:sp>
        <p:nvSpPr>
          <p:cNvPr id="21" name="object 8"/>
          <p:cNvSpPr txBox="1"/>
          <p:nvPr/>
        </p:nvSpPr>
        <p:spPr>
          <a:xfrm>
            <a:off x="2743200" y="6172200"/>
            <a:ext cx="220980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35" dirty="0">
                <a:solidFill>
                  <a:srgbClr val="7E7E7E"/>
                </a:solidFill>
                <a:latin typeface="Arial"/>
                <a:cs typeface="Arial"/>
              </a:rPr>
              <a:t>P</a:t>
            </a:r>
            <a:r>
              <a:rPr lang="en-US" sz="1600" b="1" spc="-135" dirty="0">
                <a:solidFill>
                  <a:srgbClr val="7E7E7E"/>
                </a:solidFill>
                <a:latin typeface="Arial"/>
                <a:cs typeface="Arial"/>
              </a:rPr>
              <a:t>HU QUOC ISLAND MAP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5590745" y="3709388"/>
            <a:ext cx="1556952" cy="1167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/>
          <p:cNvSpPr/>
          <p:nvPr/>
        </p:nvSpPr>
        <p:spPr>
          <a:xfrm>
            <a:off x="5590746" y="5300080"/>
            <a:ext cx="1556952" cy="1146474"/>
          </a:xfrm>
          <a:prstGeom prst="rect">
            <a:avLst/>
          </a:prstGeom>
          <a:blipFill>
            <a:blip r:embed="rId6" cstate="print"/>
            <a:srcRect/>
            <a:stretch>
              <a:fillRect l="-2381" r="-486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tranh-stream-phu-quoc-ideal-place-in-phu-quoc-1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97" y="3709388"/>
            <a:ext cx="1594513" cy="1167412"/>
          </a:xfrm>
          <a:prstGeom prst="rect">
            <a:avLst/>
          </a:prstGeom>
        </p:spPr>
      </p:pic>
      <p:pic>
        <p:nvPicPr>
          <p:cNvPr id="15" name="Picture 14" descr="hon-thom-phu-quoc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897" y="5290682"/>
            <a:ext cx="1595354" cy="1155872"/>
          </a:xfrm>
          <a:prstGeom prst="rect">
            <a:avLst/>
          </a:prstGeom>
        </p:spPr>
      </p:pic>
      <p:sp>
        <p:nvSpPr>
          <p:cNvPr id="16" name="object 7"/>
          <p:cNvSpPr txBox="1"/>
          <p:nvPr/>
        </p:nvSpPr>
        <p:spPr>
          <a:xfrm>
            <a:off x="5580329" y="4983469"/>
            <a:ext cx="129540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10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Pepper</a:t>
            </a:r>
            <a:r>
              <a:rPr sz="1200" b="1" spc="-165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200" b="1" spc="-12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Farm</a:t>
            </a:r>
            <a:endParaRPr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7223897" y="4983469"/>
            <a:ext cx="1731148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spc="-7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Natural </a:t>
            </a:r>
            <a:r>
              <a:rPr sz="1200" b="1" spc="-114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Forest </a:t>
            </a:r>
            <a:r>
              <a:rPr lang="en-US" sz="1200" b="1" spc="-1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&amp; </a:t>
            </a:r>
            <a:r>
              <a:rPr sz="1200" b="1" spc="-114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Streams</a:t>
            </a:r>
            <a:endParaRPr sz="12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object 9"/>
          <p:cNvSpPr txBox="1"/>
          <p:nvPr/>
        </p:nvSpPr>
        <p:spPr>
          <a:xfrm>
            <a:off x="5583237" y="6509115"/>
            <a:ext cx="16002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5" dirty="0">
                <a:solidFill>
                  <a:srgbClr val="7E7E7E"/>
                </a:solidFill>
                <a:latin typeface="Arial"/>
                <a:cs typeface="Arial"/>
              </a:rPr>
              <a:t>Pearl</a:t>
            </a:r>
            <a:r>
              <a:rPr sz="1200" b="1" spc="-1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spc="-110" dirty="0">
                <a:solidFill>
                  <a:srgbClr val="7E7E7E"/>
                </a:solidFill>
                <a:latin typeface="Arial"/>
                <a:cs typeface="Arial"/>
              </a:rPr>
              <a:t>products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2" name="object 11"/>
          <p:cNvSpPr txBox="1"/>
          <p:nvPr/>
        </p:nvSpPr>
        <p:spPr>
          <a:xfrm>
            <a:off x="6781800" y="6499452"/>
            <a:ext cx="1828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Crystal Clear Water</a:t>
            </a:r>
            <a:endParaRPr sz="12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5410200" y="2895600"/>
            <a:ext cx="2590800" cy="574675"/>
          </a:xfrm>
          <a:custGeom>
            <a:avLst/>
            <a:gdLst/>
            <a:ahLst/>
            <a:cxnLst/>
            <a:rect l="l" t="t" r="r" b="b"/>
            <a:pathLst>
              <a:path w="3839210" h="574675">
                <a:moveTo>
                  <a:pt x="0" y="574548"/>
                </a:moveTo>
                <a:lnTo>
                  <a:pt x="3838955" y="574548"/>
                </a:lnTo>
                <a:lnTo>
                  <a:pt x="3838955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"/>
          <p:cNvSpPr txBox="1">
            <a:spLocks/>
          </p:cNvSpPr>
          <p:nvPr/>
        </p:nvSpPr>
        <p:spPr>
          <a:xfrm>
            <a:off x="5598058" y="2974339"/>
            <a:ext cx="2555342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defTabSz="914400">
              <a:spcBef>
                <a:spcPts val="105"/>
              </a:spcBef>
            </a:pPr>
            <a:r>
              <a:rPr lang="en-US" b="1" kern="0" spc="-80" dirty="0" smtClean="0"/>
              <a:t>LOCATION</a:t>
            </a:r>
            <a:endParaRPr lang="en-US" b="1" kern="0" spc="-8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43998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14056" y="381000"/>
            <a:ext cx="4100743" cy="576580"/>
          </a:xfrm>
          <a:custGeom>
            <a:avLst/>
            <a:gdLst/>
            <a:ahLst/>
            <a:cxnLst/>
            <a:rect l="l" t="t" r="r" b="b"/>
            <a:pathLst>
              <a:path w="4079875" h="576580">
                <a:moveTo>
                  <a:pt x="0" y="576072"/>
                </a:moveTo>
                <a:lnTo>
                  <a:pt x="4079748" y="576072"/>
                </a:lnTo>
                <a:lnTo>
                  <a:pt x="4079748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>
            <a:spLocks/>
          </p:cNvSpPr>
          <p:nvPr/>
        </p:nvSpPr>
        <p:spPr>
          <a:xfrm>
            <a:off x="152400" y="457200"/>
            <a:ext cx="36576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dirty="0"/>
              <a:t>SOL BEACH HOUSE</a:t>
            </a:r>
          </a:p>
        </p:txBody>
      </p:sp>
      <p:sp>
        <p:nvSpPr>
          <p:cNvPr id="11" name="object 3"/>
          <p:cNvSpPr/>
          <p:nvPr/>
        </p:nvSpPr>
        <p:spPr>
          <a:xfrm>
            <a:off x="1376946" y="4678946"/>
            <a:ext cx="6644640" cy="1524000"/>
          </a:xfrm>
          <a:custGeom>
            <a:avLst/>
            <a:gdLst/>
            <a:ahLst/>
            <a:cxnLst/>
            <a:rect l="l" t="t" r="r" b="b"/>
            <a:pathLst>
              <a:path w="6644640" h="1524000">
                <a:moveTo>
                  <a:pt x="0" y="1524000"/>
                </a:moveTo>
                <a:lnTo>
                  <a:pt x="6644106" y="1524000"/>
                </a:lnTo>
                <a:lnTo>
                  <a:pt x="6644106" y="0"/>
                </a:lnTo>
                <a:lnTo>
                  <a:pt x="0" y="0"/>
                </a:lnTo>
                <a:lnTo>
                  <a:pt x="0" y="1524000"/>
                </a:lnTo>
                <a:close/>
              </a:path>
            </a:pathLst>
          </a:custGeom>
          <a:solidFill>
            <a:srgbClr val="14C6B8">
              <a:alpha val="839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/>
          <p:nvPr/>
        </p:nvSpPr>
        <p:spPr>
          <a:xfrm>
            <a:off x="1543582" y="4820170"/>
            <a:ext cx="6317615" cy="12293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2384" marR="24765" algn="ctr">
              <a:lnSpc>
                <a:spcPts val="2200"/>
              </a:lnSpc>
              <a:spcBef>
                <a:spcPts val="240"/>
              </a:spcBef>
            </a:pP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Located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the beachfront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nestling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beautiful tropical 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gardens Sol Beach House Phu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Quoc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naturally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chic</a:t>
            </a:r>
            <a:endParaRPr sz="1900" dirty="0">
              <a:latin typeface="Arial"/>
              <a:cs typeface="Arial"/>
            </a:endParaRPr>
          </a:p>
          <a:p>
            <a:pPr marL="12700" marR="5080" algn="ctr">
              <a:lnSpc>
                <a:spcPts val="2240"/>
              </a:lnSpc>
              <a:spcBef>
                <a:spcPts val="520"/>
              </a:spcBef>
            </a:pP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enchanting,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helping you get immerse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into the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laid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back  mood of your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holidays.</a:t>
            </a:r>
            <a:endParaRPr sz="1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39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IMG_78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object 3"/>
          <p:cNvSpPr/>
          <p:nvPr/>
        </p:nvSpPr>
        <p:spPr>
          <a:xfrm>
            <a:off x="1752600" y="4191000"/>
            <a:ext cx="6096000" cy="2286000"/>
          </a:xfrm>
          <a:custGeom>
            <a:avLst/>
            <a:gdLst/>
            <a:ahLst/>
            <a:cxnLst/>
            <a:rect l="l" t="t" r="r" b="b"/>
            <a:pathLst>
              <a:path w="6644640" h="1524000">
                <a:moveTo>
                  <a:pt x="0" y="1524000"/>
                </a:moveTo>
                <a:lnTo>
                  <a:pt x="6644106" y="1524000"/>
                </a:lnTo>
                <a:lnTo>
                  <a:pt x="6644106" y="0"/>
                </a:lnTo>
                <a:lnTo>
                  <a:pt x="0" y="0"/>
                </a:lnTo>
                <a:lnTo>
                  <a:pt x="0" y="1524000"/>
                </a:lnTo>
                <a:close/>
              </a:path>
            </a:pathLst>
          </a:custGeom>
          <a:solidFill>
            <a:srgbClr val="14C6B8">
              <a:alpha val="8391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7"/>
          <p:cNvSpPr txBox="1">
            <a:spLocks noGrp="1"/>
          </p:cNvSpPr>
          <p:nvPr>
            <p:ph type="body" idx="1"/>
          </p:nvPr>
        </p:nvSpPr>
        <p:spPr>
          <a:xfrm>
            <a:off x="-1600200" y="4343400"/>
            <a:ext cx="9906000" cy="2059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3970" indent="-285750">
              <a:lnSpc>
                <a:spcPct val="100000"/>
              </a:lnSpc>
              <a:spcBef>
                <a:spcPts val="840"/>
              </a:spcBef>
              <a:buFont typeface="Wingdings" charset="2"/>
              <a:buChar char="§"/>
              <a:tabLst>
                <a:tab pos="3640454" algn="l"/>
              </a:tabLst>
            </a:pPr>
            <a:r>
              <a:rPr sz="1600" b="0" spc="-70" dirty="0">
                <a:solidFill>
                  <a:schemeClr val="bg1"/>
                </a:solidFill>
              </a:rPr>
              <a:t>8 </a:t>
            </a:r>
            <a:r>
              <a:rPr sz="1600" b="0" spc="-95" dirty="0">
                <a:solidFill>
                  <a:schemeClr val="bg1"/>
                </a:solidFill>
              </a:rPr>
              <a:t>minutes </a:t>
            </a:r>
            <a:r>
              <a:rPr sz="1600" b="0" spc="-75" dirty="0">
                <a:solidFill>
                  <a:schemeClr val="bg1"/>
                </a:solidFill>
              </a:rPr>
              <a:t>from </a:t>
            </a:r>
            <a:r>
              <a:rPr sz="1600" b="0" spc="-135" dirty="0">
                <a:solidFill>
                  <a:schemeClr val="bg1"/>
                </a:solidFill>
              </a:rPr>
              <a:t>Phu Quoc </a:t>
            </a:r>
            <a:r>
              <a:rPr sz="1600" b="0" spc="-65" dirty="0">
                <a:solidFill>
                  <a:schemeClr val="bg1"/>
                </a:solidFill>
              </a:rPr>
              <a:t>International</a:t>
            </a:r>
            <a:r>
              <a:rPr sz="1600" b="0" spc="-50" dirty="0">
                <a:solidFill>
                  <a:schemeClr val="bg1"/>
                </a:solidFill>
              </a:rPr>
              <a:t> </a:t>
            </a:r>
            <a:r>
              <a:rPr sz="1600" b="0" spc="-70" dirty="0">
                <a:solidFill>
                  <a:schemeClr val="bg1"/>
                </a:solidFill>
              </a:rPr>
              <a:t>Airport</a:t>
            </a:r>
          </a:p>
          <a:p>
            <a:pPr marL="3823970" indent="-285750">
              <a:lnSpc>
                <a:spcPct val="100000"/>
              </a:lnSpc>
              <a:spcBef>
                <a:spcPts val="840"/>
              </a:spcBef>
              <a:buFont typeface="Wingdings" charset="2"/>
              <a:buChar char="§"/>
              <a:tabLst>
                <a:tab pos="3640454" algn="l"/>
              </a:tabLst>
            </a:pPr>
            <a:r>
              <a:rPr sz="1600" b="0" spc="-70" dirty="0">
                <a:solidFill>
                  <a:schemeClr val="bg1"/>
                </a:solidFill>
              </a:rPr>
              <a:t>3 </a:t>
            </a:r>
            <a:r>
              <a:rPr sz="1600" b="0" spc="-110" dirty="0">
                <a:solidFill>
                  <a:schemeClr val="bg1"/>
                </a:solidFill>
              </a:rPr>
              <a:t>buildings </a:t>
            </a:r>
            <a:r>
              <a:rPr sz="1600" b="0" spc="-45" dirty="0">
                <a:solidFill>
                  <a:schemeClr val="bg1"/>
                </a:solidFill>
              </a:rPr>
              <a:t>with </a:t>
            </a:r>
            <a:r>
              <a:rPr sz="1600" b="0" spc="-75" dirty="0">
                <a:solidFill>
                  <a:schemeClr val="bg1"/>
                </a:solidFill>
              </a:rPr>
              <a:t>284 </a:t>
            </a:r>
            <a:r>
              <a:rPr sz="1600" b="0" spc="-120" dirty="0">
                <a:solidFill>
                  <a:schemeClr val="bg1"/>
                </a:solidFill>
              </a:rPr>
              <a:t>rooms </a:t>
            </a:r>
            <a:r>
              <a:rPr sz="1600" b="0" spc="-100" dirty="0">
                <a:solidFill>
                  <a:schemeClr val="bg1"/>
                </a:solidFill>
              </a:rPr>
              <a:t>and</a:t>
            </a:r>
            <a:r>
              <a:rPr sz="1600" b="0" spc="-130" dirty="0">
                <a:solidFill>
                  <a:schemeClr val="bg1"/>
                </a:solidFill>
              </a:rPr>
              <a:t> </a:t>
            </a:r>
            <a:r>
              <a:rPr sz="1600" b="0" spc="-110" dirty="0">
                <a:solidFill>
                  <a:schemeClr val="bg1"/>
                </a:solidFill>
              </a:rPr>
              <a:t>suites</a:t>
            </a:r>
          </a:p>
          <a:p>
            <a:pPr marL="3823970" marR="65405" indent="-285750">
              <a:lnSpc>
                <a:spcPct val="150000"/>
              </a:lnSpc>
              <a:buFont typeface="Wingdings" charset="2"/>
              <a:buChar char="§"/>
              <a:tabLst>
                <a:tab pos="3640454" algn="l"/>
              </a:tabLst>
            </a:pPr>
            <a:r>
              <a:rPr sz="1600" b="0" spc="-75" dirty="0">
                <a:solidFill>
                  <a:schemeClr val="bg1"/>
                </a:solidFill>
              </a:rPr>
              <a:t>In-room </a:t>
            </a:r>
            <a:r>
              <a:rPr sz="1600" b="0" spc="-95" dirty="0">
                <a:solidFill>
                  <a:schemeClr val="bg1"/>
                </a:solidFill>
              </a:rPr>
              <a:t>experience: </a:t>
            </a:r>
            <a:r>
              <a:rPr sz="1600" b="0" spc="-70" dirty="0">
                <a:solidFill>
                  <a:schemeClr val="bg1"/>
                </a:solidFill>
              </a:rPr>
              <a:t>5 </a:t>
            </a:r>
            <a:r>
              <a:rPr sz="1600" b="0" spc="-90" dirty="0">
                <a:solidFill>
                  <a:schemeClr val="bg1"/>
                </a:solidFill>
              </a:rPr>
              <a:t>room types, </a:t>
            </a:r>
            <a:r>
              <a:rPr sz="1600" b="0" spc="-70" dirty="0">
                <a:solidFill>
                  <a:schemeClr val="bg1"/>
                </a:solidFill>
              </a:rPr>
              <a:t>fully </a:t>
            </a:r>
            <a:r>
              <a:rPr sz="1600" b="0" spc="-95" dirty="0">
                <a:solidFill>
                  <a:schemeClr val="bg1"/>
                </a:solidFill>
              </a:rPr>
              <a:t>furnished </a:t>
            </a:r>
            <a:r>
              <a:rPr sz="1600" b="0" spc="-100" dirty="0">
                <a:solidFill>
                  <a:schemeClr val="bg1"/>
                </a:solidFill>
              </a:rPr>
              <a:t>and </a:t>
            </a:r>
            <a:r>
              <a:rPr sz="1600" b="0" spc="-60" dirty="0">
                <a:solidFill>
                  <a:schemeClr val="bg1"/>
                </a:solidFill>
              </a:rPr>
              <a:t>well  </a:t>
            </a:r>
            <a:r>
              <a:rPr sz="1600" b="0" spc="-90" dirty="0">
                <a:solidFill>
                  <a:schemeClr val="bg1"/>
                </a:solidFill>
              </a:rPr>
              <a:t>equipped </a:t>
            </a:r>
            <a:endParaRPr lang="en-US" sz="1600" b="0" spc="-90" dirty="0">
              <a:solidFill>
                <a:schemeClr val="bg1"/>
              </a:solidFill>
            </a:endParaRPr>
          </a:p>
          <a:p>
            <a:pPr marL="3823970" marR="65405" indent="-285750">
              <a:lnSpc>
                <a:spcPct val="150000"/>
              </a:lnSpc>
              <a:buFont typeface="Wingdings" charset="2"/>
              <a:buChar char="§"/>
              <a:tabLst>
                <a:tab pos="3640454" algn="l"/>
              </a:tabLst>
            </a:pPr>
            <a:r>
              <a:rPr sz="1600" b="0" spc="-135" dirty="0">
                <a:solidFill>
                  <a:schemeClr val="bg1"/>
                </a:solidFill>
              </a:rPr>
              <a:t>F&amp;B: </a:t>
            </a:r>
            <a:r>
              <a:rPr sz="1600" b="0" spc="-70" dirty="0">
                <a:solidFill>
                  <a:schemeClr val="bg1"/>
                </a:solidFill>
              </a:rPr>
              <a:t>3 </a:t>
            </a:r>
            <a:r>
              <a:rPr sz="1600" b="0" spc="-95" dirty="0">
                <a:solidFill>
                  <a:schemeClr val="bg1"/>
                </a:solidFill>
              </a:rPr>
              <a:t>restaurants </a:t>
            </a:r>
            <a:r>
              <a:rPr sz="1600" b="0" spc="-80" dirty="0">
                <a:solidFill>
                  <a:schemeClr val="bg1"/>
                </a:solidFill>
              </a:rPr>
              <a:t>offering </a:t>
            </a:r>
            <a:r>
              <a:rPr sz="1600" b="0" spc="-90" dirty="0">
                <a:solidFill>
                  <a:schemeClr val="bg1"/>
                </a:solidFill>
              </a:rPr>
              <a:t>breakfast </a:t>
            </a:r>
            <a:r>
              <a:rPr sz="1600" b="0" spc="-100" dirty="0">
                <a:solidFill>
                  <a:schemeClr val="bg1"/>
                </a:solidFill>
              </a:rPr>
              <a:t>and </a:t>
            </a:r>
            <a:r>
              <a:rPr sz="1600" b="0" spc="-90" dirty="0">
                <a:solidFill>
                  <a:schemeClr val="bg1"/>
                </a:solidFill>
              </a:rPr>
              <a:t>board</a:t>
            </a:r>
            <a:r>
              <a:rPr sz="1600" b="0" spc="-145" dirty="0">
                <a:solidFill>
                  <a:schemeClr val="bg1"/>
                </a:solidFill>
              </a:rPr>
              <a:t> </a:t>
            </a:r>
            <a:r>
              <a:rPr sz="1600" b="0" spc="-95" dirty="0">
                <a:solidFill>
                  <a:schemeClr val="bg1"/>
                </a:solidFill>
              </a:rPr>
              <a:t>options</a:t>
            </a:r>
          </a:p>
          <a:p>
            <a:pPr marL="3823970" indent="-285750">
              <a:lnSpc>
                <a:spcPct val="100000"/>
              </a:lnSpc>
              <a:spcBef>
                <a:spcPts val="835"/>
              </a:spcBef>
              <a:buFont typeface="Wingdings" charset="2"/>
              <a:buChar char="§"/>
              <a:tabLst>
                <a:tab pos="3640454" algn="l"/>
              </a:tabLst>
            </a:pPr>
            <a:r>
              <a:rPr sz="1600" b="0" spc="-80" dirty="0">
                <a:solidFill>
                  <a:schemeClr val="bg1"/>
                </a:solidFill>
              </a:rPr>
              <a:t>Wonderful </a:t>
            </a:r>
            <a:r>
              <a:rPr sz="1600" b="0" spc="-60" dirty="0">
                <a:solidFill>
                  <a:schemeClr val="bg1"/>
                </a:solidFill>
              </a:rPr>
              <a:t>infinity </a:t>
            </a:r>
            <a:r>
              <a:rPr sz="1600" b="0" spc="-114" dirty="0">
                <a:solidFill>
                  <a:schemeClr val="bg1"/>
                </a:solidFill>
              </a:rPr>
              <a:t>swimming </a:t>
            </a:r>
            <a:r>
              <a:rPr sz="1600" b="0" spc="-90" dirty="0">
                <a:solidFill>
                  <a:schemeClr val="bg1"/>
                </a:solidFill>
              </a:rPr>
              <a:t>pool </a:t>
            </a:r>
            <a:r>
              <a:rPr sz="1600" b="0" spc="-95" dirty="0">
                <a:solidFill>
                  <a:schemeClr val="bg1"/>
                </a:solidFill>
              </a:rPr>
              <a:t>overlooking </a:t>
            </a:r>
            <a:r>
              <a:rPr sz="1600" b="0" spc="-45" dirty="0">
                <a:solidFill>
                  <a:schemeClr val="bg1"/>
                </a:solidFill>
              </a:rPr>
              <a:t>to </a:t>
            </a:r>
            <a:r>
              <a:rPr sz="1600" b="0" spc="-55" dirty="0">
                <a:solidFill>
                  <a:schemeClr val="bg1"/>
                </a:solidFill>
              </a:rPr>
              <a:t>the</a:t>
            </a:r>
            <a:r>
              <a:rPr sz="1600" b="0" spc="-185" dirty="0">
                <a:solidFill>
                  <a:schemeClr val="bg1"/>
                </a:solidFill>
              </a:rPr>
              <a:t> </a:t>
            </a:r>
            <a:r>
              <a:rPr sz="1600" b="0" spc="-130" dirty="0">
                <a:solidFill>
                  <a:schemeClr val="bg1"/>
                </a:solidFill>
              </a:rPr>
              <a:t>sea</a:t>
            </a:r>
          </a:p>
          <a:p>
            <a:pPr marL="3823970" indent="-285750">
              <a:lnSpc>
                <a:spcPct val="100000"/>
              </a:lnSpc>
              <a:spcBef>
                <a:spcPts val="845"/>
              </a:spcBef>
              <a:buFont typeface="Wingdings" charset="2"/>
              <a:buChar char="§"/>
              <a:tabLst>
                <a:tab pos="3640454" algn="l"/>
              </a:tabLst>
            </a:pPr>
            <a:r>
              <a:rPr sz="1600" b="0" spc="-105" dirty="0">
                <a:solidFill>
                  <a:schemeClr val="bg1"/>
                </a:solidFill>
              </a:rPr>
              <a:t>Chill </a:t>
            </a:r>
            <a:r>
              <a:rPr sz="1600" b="0" spc="-65" dirty="0">
                <a:solidFill>
                  <a:schemeClr val="bg1"/>
                </a:solidFill>
              </a:rPr>
              <a:t>out </a:t>
            </a:r>
            <a:r>
              <a:rPr sz="1600" b="0" spc="-45" dirty="0">
                <a:solidFill>
                  <a:schemeClr val="bg1"/>
                </a:solidFill>
              </a:rPr>
              <a:t>with </a:t>
            </a:r>
            <a:r>
              <a:rPr sz="1600" b="0" spc="-55" dirty="0">
                <a:solidFill>
                  <a:schemeClr val="bg1"/>
                </a:solidFill>
              </a:rPr>
              <a:t>white </a:t>
            </a:r>
            <a:r>
              <a:rPr sz="1600" b="0" spc="-135" dirty="0">
                <a:solidFill>
                  <a:schemeClr val="bg1"/>
                </a:solidFill>
              </a:rPr>
              <a:t>hammocks </a:t>
            </a:r>
            <a:r>
              <a:rPr sz="1600" b="0" spc="-25" dirty="0">
                <a:solidFill>
                  <a:schemeClr val="bg1"/>
                </a:solidFill>
              </a:rPr>
              <a:t>&amp; </a:t>
            </a:r>
            <a:r>
              <a:rPr sz="1600" b="0" spc="-100" dirty="0">
                <a:solidFill>
                  <a:schemeClr val="bg1"/>
                </a:solidFill>
              </a:rPr>
              <a:t>Bali</a:t>
            </a:r>
            <a:r>
              <a:rPr sz="1600" b="0" spc="-210" dirty="0">
                <a:solidFill>
                  <a:schemeClr val="bg1"/>
                </a:solidFill>
              </a:rPr>
              <a:t> </a:t>
            </a:r>
            <a:r>
              <a:rPr sz="1600" b="0" spc="-125" dirty="0">
                <a:solidFill>
                  <a:schemeClr val="bg1"/>
                </a:solidFill>
              </a:rPr>
              <a:t>beds</a:t>
            </a:r>
          </a:p>
        </p:txBody>
      </p:sp>
    </p:spTree>
    <p:extLst>
      <p:ext uri="{BB962C8B-B14F-4D97-AF65-F5344CB8AC3E}">
        <p14:creationId xmlns:p14="http://schemas.microsoft.com/office/powerpoint/2010/main" val="379897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22542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Picture 10" descr="Lobb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685800"/>
            <a:ext cx="3886199" cy="2648118"/>
          </a:xfrm>
          <a:prstGeom prst="rect">
            <a:avLst/>
          </a:prstGeom>
        </p:spPr>
      </p:pic>
      <p:sp>
        <p:nvSpPr>
          <p:cNvPr id="13" name="object 3"/>
          <p:cNvSpPr/>
          <p:nvPr/>
        </p:nvSpPr>
        <p:spPr>
          <a:xfrm>
            <a:off x="0" y="304800"/>
            <a:ext cx="22098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 txBox="1">
            <a:spLocks/>
          </p:cNvSpPr>
          <p:nvPr/>
        </p:nvSpPr>
        <p:spPr>
          <a:xfrm>
            <a:off x="228600" y="381000"/>
            <a:ext cx="16764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50" dirty="0"/>
              <a:t>LOBBY</a:t>
            </a:r>
            <a:endParaRPr lang="en-US" b="1" spc="-125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920283"/>
              </p:ext>
            </p:extLst>
          </p:nvPr>
        </p:nvGraphicFramePr>
        <p:xfrm>
          <a:off x="228600" y="3608238"/>
          <a:ext cx="8498031" cy="2807802"/>
        </p:xfrm>
        <a:graphic>
          <a:graphicData uri="http://schemas.openxmlformats.org/drawingml/2006/table">
            <a:tbl>
              <a:tblPr lastRow="1" bandRow="1">
                <a:tableStyleId>{2D5ABB26-0587-4C30-8999-92F81FD0307C}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81417919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67989509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6751070"/>
                    </a:ext>
                  </a:extLst>
                </a:gridCol>
                <a:gridCol w="1515851">
                  <a:extLst>
                    <a:ext uri="{9D8B030D-6E8A-4147-A177-3AD203B41FA5}">
                      <a16:colId xmlns:a16="http://schemas.microsoft.com/office/drawing/2014/main" val="4087163671"/>
                    </a:ext>
                  </a:extLst>
                </a:gridCol>
                <a:gridCol w="809980">
                  <a:extLst>
                    <a:ext uri="{9D8B030D-6E8A-4147-A177-3AD203B41FA5}">
                      <a16:colId xmlns:a16="http://schemas.microsoft.com/office/drawing/2014/main" val="4056131364"/>
                    </a:ext>
                  </a:extLst>
                </a:gridCol>
              </a:tblGrid>
              <a:tr h="506562">
                <a:tc gridSpan="5">
                  <a:txBody>
                    <a:bodyPr/>
                    <a:lstStyle/>
                    <a:p>
                      <a:pPr marL="2721610" algn="ctr">
                        <a:lnSpc>
                          <a:spcPct val="100000"/>
                        </a:lnSpc>
                        <a:spcBef>
                          <a:spcPts val="1845"/>
                        </a:spcBef>
                      </a:pPr>
                      <a:r>
                        <a:rPr lang="en-US" sz="1600" b="1" spc="-2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              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234315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88025696"/>
                  </a:ext>
                </a:extLst>
              </a:tr>
              <a:tr h="289073">
                <a:tc>
                  <a:txBody>
                    <a:bodyPr/>
                    <a:lstStyle/>
                    <a:p>
                      <a:pPr marL="979169" algn="l">
                        <a:lnSpc>
                          <a:spcPct val="100000"/>
                        </a:lnSpc>
                      </a:pPr>
                      <a:r>
                        <a:rPr sz="1400" b="1" spc="-5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Room </a:t>
                      </a: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Category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508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2905" lvl="0" algn="l">
                        <a:lnSpc>
                          <a:spcPct val="100000"/>
                        </a:lnSpc>
                      </a:pPr>
                      <a:r>
                        <a:rPr sz="1400" b="1" spc="-35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Type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508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</a:pPr>
                      <a:r>
                        <a:rPr sz="1400" b="1" spc="-5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Bathtub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5080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</a:pPr>
                      <a:r>
                        <a:rPr sz="1400" b="1" spc="-5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Room</a:t>
                      </a:r>
                      <a:r>
                        <a:rPr sz="1400" b="1" spc="-15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Size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5715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</a:pPr>
                      <a:r>
                        <a:rPr sz="1400" b="1" spc="-5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Units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5715" marB="0" anchor="ctr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035213"/>
                  </a:ext>
                </a:extLst>
              </a:tr>
              <a:tr h="400872">
                <a:tc>
                  <a:txBody>
                    <a:bodyPr/>
                    <a:lstStyle/>
                    <a:p>
                      <a:pPr marL="97790" algn="l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Beach House</a:t>
                      </a:r>
                      <a:r>
                        <a:rPr sz="1400" b="1" spc="-1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Room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5765" marR="380365" lvl="0" indent="5715" algn="just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400" b="1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King</a:t>
                      </a:r>
                      <a:r>
                        <a:rPr lang="en-US" sz="1400" b="1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lang="en-US" sz="1400" b="1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win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6096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32.5 -34.4</a:t>
                      </a:r>
                      <a:r>
                        <a:rPr sz="1400" b="1" spc="-2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m2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110</a:t>
                      </a:r>
                      <a:endParaRPr sz="1400" b="1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346012"/>
                  </a:ext>
                </a:extLst>
              </a:tr>
              <a:tr h="400872">
                <a:tc>
                  <a:txBody>
                    <a:bodyPr/>
                    <a:lstStyle/>
                    <a:p>
                      <a:pPr marL="97790" algn="l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Big Beach House</a:t>
                      </a:r>
                      <a:r>
                        <a:rPr sz="1400" b="1" spc="-1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Room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5765" marR="380365" lvl="0" indent="5715" algn="just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King  </a:t>
                      </a:r>
                      <a:r>
                        <a:rPr sz="1400" b="1" spc="-1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win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6096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6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45.8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- 54</a:t>
                      </a:r>
                      <a:r>
                        <a:rPr sz="1400" b="1" spc="-4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m2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104</a:t>
                      </a:r>
                      <a:endParaRPr sz="1400" b="1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94559"/>
                  </a:ext>
                </a:extLst>
              </a:tr>
              <a:tr h="400872">
                <a:tc>
                  <a:txBody>
                    <a:bodyPr/>
                    <a:lstStyle/>
                    <a:p>
                      <a:pPr marL="97790" algn="l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Xtra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Beach House</a:t>
                      </a:r>
                      <a:r>
                        <a:rPr sz="1400" b="1" spc="-1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Room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5765" marR="380365" lvl="0" indent="5715" algn="just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King  </a:t>
                      </a:r>
                      <a:r>
                        <a:rPr sz="1400" b="1" spc="-1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win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6096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400" b="1" spc="-6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45719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55.3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- 54</a:t>
                      </a:r>
                      <a:r>
                        <a:rPr sz="1400" b="1" spc="-4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m2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58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418608"/>
                  </a:ext>
                </a:extLst>
              </a:tr>
              <a:tr h="413311">
                <a:tc>
                  <a:txBody>
                    <a:bodyPr/>
                    <a:lstStyle/>
                    <a:p>
                      <a:pPr marL="97790" algn="l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Xtra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Beach House Junior</a:t>
                      </a:r>
                      <a:r>
                        <a:rPr sz="1400" b="1" spc="-2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Suite</a:t>
                      </a:r>
                      <a:endParaRPr sz="1400" b="1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12115" lvl="0" algn="just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King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400" b="1" spc="-6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45719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6095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66.3</a:t>
                      </a:r>
                      <a:r>
                        <a:rPr sz="1400" b="1" spc="-1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m2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393468"/>
                  </a:ext>
                </a:extLst>
              </a:tr>
              <a:tr h="391050">
                <a:tc>
                  <a:txBody>
                    <a:bodyPr/>
                    <a:lstStyle/>
                    <a:p>
                      <a:pPr marL="97790" algn="l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Xtra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Beach House </a:t>
                      </a: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Suite</a:t>
                      </a:r>
                      <a:r>
                        <a:rPr sz="1400" b="1" spc="-2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Room</a:t>
                      </a:r>
                      <a:endParaRPr sz="1400" b="1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12115" lvl="0" algn="just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King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400" b="1" spc="-6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Yes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45719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spc="-5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108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 124</a:t>
                      </a:r>
                      <a:r>
                        <a:rPr sz="1400" b="1" spc="-5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m2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400" b="1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 b="1" dirty="0">
                        <a:ln>
                          <a:noFill/>
                        </a:ln>
                        <a:latin typeface="Arial"/>
                        <a:cs typeface="Arial"/>
                      </a:endParaRPr>
                    </a:p>
                  </a:txBody>
                  <a:tcPr marL="0" marR="0" marT="182880" marB="0" anchor="b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14C6B8">
                        <a:alpha val="5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49925"/>
                  </a:ext>
                </a:extLst>
              </a:tr>
            </a:tbl>
          </a:graphicData>
        </a:graphic>
      </p:graphicFrame>
      <p:pic>
        <p:nvPicPr>
          <p:cNvPr id="14" name="Picture 13" descr="Pool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"/>
            <a:ext cx="3830435" cy="2653845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4383232" y="304800"/>
            <a:ext cx="43434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4519354" y="381000"/>
            <a:ext cx="48006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INFINITY SWIMMING POOL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0232" y="368998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ACCOMMODATION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563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Beach House Room(3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839200" cy="6100232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0" y="304800"/>
            <a:ext cx="43434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>
            <a:spLocks/>
          </p:cNvSpPr>
          <p:nvPr/>
        </p:nvSpPr>
        <p:spPr>
          <a:xfrm>
            <a:off x="152400" y="381000"/>
            <a:ext cx="48006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BEACH HOUSE </a:t>
            </a:r>
            <a:r>
              <a:rPr lang="en-US" b="1" spc="-125" dirty="0" smtClean="0"/>
              <a:t>ROOM</a:t>
            </a:r>
            <a:endParaRPr lang="en-US" b="1" spc="-125" dirty="0"/>
          </a:p>
        </p:txBody>
      </p:sp>
      <p:sp>
        <p:nvSpPr>
          <p:cNvPr id="13" name="object 8"/>
          <p:cNvSpPr/>
          <p:nvPr/>
        </p:nvSpPr>
        <p:spPr>
          <a:xfrm>
            <a:off x="457200" y="4953000"/>
            <a:ext cx="3843654" cy="1182370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 txBox="1"/>
          <p:nvPr/>
        </p:nvSpPr>
        <p:spPr>
          <a:xfrm>
            <a:off x="609600" y="5105400"/>
            <a:ext cx="3394710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13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130"/>
              </a:lnSpc>
              <a:buChar char="•"/>
              <a:tabLst>
                <a:tab pos="297815" algn="l"/>
                <a:tab pos="298450" algn="l"/>
              </a:tabLst>
            </a:pPr>
            <a:r>
              <a:rPr sz="1800" b="1" u="sng" dirty="0">
                <a:solidFill>
                  <a:srgbClr val="FFFFFF"/>
                </a:solidFill>
                <a:latin typeface="Arial"/>
                <a:cs typeface="Arial"/>
              </a:rPr>
              <a:t>Room size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-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m2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1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From Garden to the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76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563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Big Beach House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1" y="533401"/>
            <a:ext cx="8828819" cy="6050623"/>
          </a:xfrm>
          <a:prstGeom prst="rect">
            <a:avLst/>
          </a:prstGeom>
        </p:spPr>
      </p:pic>
      <p:sp>
        <p:nvSpPr>
          <p:cNvPr id="15" name="object 3"/>
          <p:cNvSpPr/>
          <p:nvPr/>
        </p:nvSpPr>
        <p:spPr>
          <a:xfrm>
            <a:off x="0" y="304800"/>
            <a:ext cx="4343400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 txBox="1">
            <a:spLocks/>
          </p:cNvSpPr>
          <p:nvPr/>
        </p:nvSpPr>
        <p:spPr>
          <a:xfrm>
            <a:off x="152400" y="381000"/>
            <a:ext cx="48006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BIG BEACH HOUSE ROOM</a:t>
            </a:r>
          </a:p>
        </p:txBody>
      </p:sp>
      <p:sp>
        <p:nvSpPr>
          <p:cNvPr id="18" name="object 8"/>
          <p:cNvSpPr/>
          <p:nvPr/>
        </p:nvSpPr>
        <p:spPr>
          <a:xfrm>
            <a:off x="533400" y="4876800"/>
            <a:ext cx="3843654" cy="1182370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9"/>
          <p:cNvSpPr txBox="1"/>
          <p:nvPr/>
        </p:nvSpPr>
        <p:spPr>
          <a:xfrm>
            <a:off x="685800" y="5029200"/>
            <a:ext cx="3505200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13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&amp; Sun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130"/>
              </a:lnSpc>
              <a:buChar char="•"/>
              <a:tabLst>
                <a:tab pos="297815" algn="l"/>
                <a:tab pos="298450" algn="l"/>
              </a:tabLst>
            </a:pPr>
            <a:r>
              <a:rPr sz="1800" b="1" u="sng" dirty="0">
                <a:solidFill>
                  <a:srgbClr val="FFFFFF"/>
                </a:solidFill>
                <a:latin typeface="Arial"/>
                <a:cs typeface="Arial"/>
              </a:rPr>
              <a:t>Room size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46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-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54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m2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1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From Garden to the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06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563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Xtra Big Beach House Pool Access-Twin(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839200" cy="6096000"/>
          </a:xfrm>
          <a:prstGeom prst="rect">
            <a:avLst/>
          </a:prstGeom>
        </p:spPr>
      </p:pic>
      <p:sp>
        <p:nvSpPr>
          <p:cNvPr id="12" name="object 3"/>
          <p:cNvSpPr/>
          <p:nvPr/>
        </p:nvSpPr>
        <p:spPr>
          <a:xfrm>
            <a:off x="17732" y="304800"/>
            <a:ext cx="5087668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 txBox="1">
            <a:spLocks/>
          </p:cNvSpPr>
          <p:nvPr/>
        </p:nvSpPr>
        <p:spPr>
          <a:xfrm>
            <a:off x="152400" y="381000"/>
            <a:ext cx="53340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EXTRA BEACH HOUSE ROOM</a:t>
            </a:r>
          </a:p>
        </p:txBody>
      </p:sp>
      <p:sp>
        <p:nvSpPr>
          <p:cNvPr id="14" name="object 8"/>
          <p:cNvSpPr/>
          <p:nvPr/>
        </p:nvSpPr>
        <p:spPr>
          <a:xfrm>
            <a:off x="381000" y="4953000"/>
            <a:ext cx="3843654" cy="1182370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/>
          <p:cNvSpPr txBox="1"/>
          <p:nvPr/>
        </p:nvSpPr>
        <p:spPr>
          <a:xfrm>
            <a:off x="533400" y="5105400"/>
            <a:ext cx="3505200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13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&amp; Sea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130"/>
              </a:lnSpc>
              <a:buChar char="•"/>
              <a:tabLst>
                <a:tab pos="297815" algn="l"/>
                <a:tab pos="298450" algn="l"/>
              </a:tabLst>
            </a:pPr>
            <a:r>
              <a:rPr sz="1800" b="1" u="sng" dirty="0">
                <a:solidFill>
                  <a:srgbClr val="FFFFFF"/>
                </a:solidFill>
                <a:latin typeface="Arial"/>
                <a:cs typeface="Arial"/>
              </a:rPr>
              <a:t>Room size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54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56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m2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1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From Garden to the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16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0" y="-5634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-2204967" y="33871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Junior Suite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839200" cy="6102482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-11466" y="304800"/>
            <a:ext cx="6031266" cy="574675"/>
          </a:xfrm>
          <a:custGeom>
            <a:avLst/>
            <a:gdLst/>
            <a:ahLst/>
            <a:cxnLst/>
            <a:rect l="l" t="t" r="r" b="b"/>
            <a:pathLst>
              <a:path w="3823970" h="574675">
                <a:moveTo>
                  <a:pt x="0" y="574548"/>
                </a:moveTo>
                <a:lnTo>
                  <a:pt x="3823716" y="574548"/>
                </a:lnTo>
                <a:lnTo>
                  <a:pt x="3823716" y="0"/>
                </a:lnTo>
                <a:lnTo>
                  <a:pt x="0" y="0"/>
                </a:lnTo>
                <a:lnTo>
                  <a:pt x="0" y="574548"/>
                </a:lnTo>
                <a:close/>
              </a:path>
            </a:pathLst>
          </a:custGeom>
          <a:solidFill>
            <a:srgbClr val="1EBBA9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 txBox="1">
            <a:spLocks/>
          </p:cNvSpPr>
          <p:nvPr/>
        </p:nvSpPr>
        <p:spPr>
          <a:xfrm>
            <a:off x="152400" y="381000"/>
            <a:ext cx="57150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b="1" spc="-125" dirty="0"/>
              <a:t> EXTRA BEACH HOUSE JUNIOR SUITE</a:t>
            </a:r>
          </a:p>
        </p:txBody>
      </p:sp>
      <p:sp>
        <p:nvSpPr>
          <p:cNvPr id="16" name="object 8"/>
          <p:cNvSpPr/>
          <p:nvPr/>
        </p:nvSpPr>
        <p:spPr>
          <a:xfrm>
            <a:off x="381000" y="5029200"/>
            <a:ext cx="3843654" cy="1182370"/>
          </a:xfrm>
          <a:custGeom>
            <a:avLst/>
            <a:gdLst/>
            <a:ahLst/>
            <a:cxnLst/>
            <a:rect l="l" t="t" r="r" b="b"/>
            <a:pathLst>
              <a:path w="3843654" h="1182370">
                <a:moveTo>
                  <a:pt x="0" y="1181911"/>
                </a:moveTo>
                <a:lnTo>
                  <a:pt x="3843337" y="1181911"/>
                </a:lnTo>
                <a:lnTo>
                  <a:pt x="3843337" y="0"/>
                </a:lnTo>
                <a:lnTo>
                  <a:pt x="0" y="0"/>
                </a:lnTo>
                <a:lnTo>
                  <a:pt x="0" y="1181911"/>
                </a:lnTo>
                <a:close/>
              </a:path>
            </a:pathLst>
          </a:custGeom>
          <a:solidFill>
            <a:srgbClr val="14C6B8">
              <a:alpha val="7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/>
          <p:cNvSpPr txBox="1"/>
          <p:nvPr/>
        </p:nvSpPr>
        <p:spPr>
          <a:xfrm>
            <a:off x="533400" y="5181600"/>
            <a:ext cx="3505200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130"/>
              </a:lnSpc>
              <a:spcBef>
                <a:spcPts val="10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5" dirty="0">
                <a:solidFill>
                  <a:srgbClr val="FFFFFF"/>
                </a:solidFill>
                <a:latin typeface="Arial"/>
                <a:cs typeface="Arial"/>
              </a:rPr>
              <a:t>Location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Main</a:t>
            </a:r>
            <a:r>
              <a:rPr lang="en-US"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ts val="2130"/>
              </a:lnSpc>
              <a:buChar char="•"/>
              <a:tabLst>
                <a:tab pos="297815" algn="l"/>
                <a:tab pos="298450" algn="l"/>
              </a:tabLst>
            </a:pPr>
            <a:r>
              <a:rPr sz="1800" b="1" u="sng" dirty="0">
                <a:solidFill>
                  <a:srgbClr val="FFFFFF"/>
                </a:solidFill>
                <a:latin typeface="Arial"/>
                <a:cs typeface="Arial"/>
              </a:rPr>
              <a:t>Room size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67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m2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40"/>
              </a:spcBef>
              <a:buChar char="•"/>
              <a:tabLst>
                <a:tab pos="297815" algn="l"/>
                <a:tab pos="298450" algn="l"/>
              </a:tabLst>
            </a:pPr>
            <a:r>
              <a:rPr sz="1800" b="1" u="sng" spc="-1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From Garden to the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Sea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922732" y="409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6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728</Words>
  <Application>Microsoft Office PowerPoint</Application>
  <PresentationFormat>On-screen Show (4:3)</PresentationFormat>
  <Paragraphs>157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Marian Vallés</dc:creator>
  <cp:lastModifiedBy>user</cp:lastModifiedBy>
  <cp:revision>54</cp:revision>
  <dcterms:created xsi:type="dcterms:W3CDTF">2018-09-17T07:01:54Z</dcterms:created>
  <dcterms:modified xsi:type="dcterms:W3CDTF">2019-02-19T10:01:08Z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2017-06-07T00:00:00Z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2018-09-17T00:00:00Z</vt:filetime>
  </property>
</Properties>
</file>